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66" r:id="rId7"/>
    <p:sldId id="267" r:id="rId8"/>
    <p:sldId id="269" r:id="rId9"/>
    <p:sldId id="270" r:id="rId10"/>
    <p:sldId id="268" r:id="rId11"/>
    <p:sldId id="271" r:id="rId12"/>
    <p:sldId id="273" r:id="rId13"/>
    <p:sldId id="272" r:id="rId14"/>
    <p:sldId id="274" r:id="rId15"/>
    <p:sldId id="277" r:id="rId16"/>
    <p:sldId id="280" r:id="rId17"/>
    <p:sldId id="279" r:id="rId18"/>
    <p:sldId id="275" r:id="rId19"/>
    <p:sldId id="282" r:id="rId20"/>
    <p:sldId id="278" r:id="rId21"/>
    <p:sldId id="276" r:id="rId22"/>
    <p:sldId id="283" r:id="rId23"/>
    <p:sldId id="281" r:id="rId24"/>
    <p:sldId id="289" r:id="rId25"/>
    <p:sldId id="284" r:id="rId26"/>
    <p:sldId id="285" r:id="rId27"/>
    <p:sldId id="286" r:id="rId28"/>
    <p:sldId id="292" r:id="rId29"/>
    <p:sldId id="257" r:id="rId30"/>
    <p:sldId id="258" r:id="rId31"/>
    <p:sldId id="259" r:id="rId32"/>
    <p:sldId id="260" r:id="rId33"/>
    <p:sldId id="261" r:id="rId34"/>
    <p:sldId id="288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gna Strykowska" initials="BS" lastIdx="1" clrIdx="0">
    <p:extLst>
      <p:ext uri="{19B8F6BF-5375-455C-9EA6-DF929625EA0E}">
        <p15:presenceInfo xmlns:p15="http://schemas.microsoft.com/office/powerpoint/2012/main" userId="S-1-5-21-1033547400-1017049186-954281887-1150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0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321DB9-914E-41DF-9627-954C0E971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98DA397-C2CF-49E8-B346-79750336E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3C4CB42-F171-4E2A-80B5-E1AC28E74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C77C07D-B867-4DB0-BDB3-362066D10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E99677-6FFC-4CB8-84C2-CD7CA56E3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6423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A38A70-9687-4DE5-9994-20AF13D45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2C368B-E42B-448F-BA7D-22639B415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C1DBD2-E266-40A9-9F6B-7F69974F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0C769CD-C916-4FA8-A516-05A45E71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4B8612-8879-4869-9051-8D853452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693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6CAAEB-C159-4447-9630-83EF0B842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10F6006-6692-453C-8B72-E4F6C9B7D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1CB8DC-00D4-43D2-AF8F-7DE9E3ABA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6AA9BA-F97E-43A1-A171-DF99635F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9152B2C-DF42-4129-BECB-E7BB93CB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56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959BE9-602A-4BE7-AA40-D55A8AAB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1702F8-2E5E-427F-A4A8-DDE44D6754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54189F7-DAAD-46E7-94F6-B60034E64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9D20FD9-01D7-4744-B5C0-311FD73F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E4B189-A6F0-452C-B33E-8D3091F28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CF8771D-3167-4B16-8C77-2AB8E95D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547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5E8C50-5FC5-465B-8F89-110965E5E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E7A5FDD-9792-47CF-8807-95DE930B3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D0D2368-D9FF-4DCA-B025-AF27B3179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29C9DE4-D104-4577-BD2F-57C6D1193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F4F7BF5-FC57-4233-9739-E9C88E6777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BCEC65D-9672-4AC6-94F3-4C7E0295E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CFE0226-B1C4-4637-9550-6ACF7593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804EBBB-C5CC-4322-800D-C1E05C2E9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71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364DE0-BEE6-4EAB-89B5-25F11101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9CC33E9-53B3-412F-BBEC-E3024F1F1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AF26BB9-90E1-4BAC-BF2E-23D158894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A4072E8-858B-4E0F-B7A0-D87F997B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01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1346FCE-1AA5-4F35-A76C-164B68D6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D4A0096-2988-4C88-A9D5-F26AC9BA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429C059-12FA-42C6-8302-22F00FD6A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028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521218-F1B1-4AF5-878B-54DD9143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61E6A3-D728-4921-B586-CDFBC73C1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37CEDE1-DF81-4E46-9EB3-8F65CBAC6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0773E6D-93D1-4F4D-BE76-C2A806C32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143B80C-E3DF-42B2-AA71-03695356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109CBFC-F0DE-4A2E-AB5C-B0B8FD46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73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A191A-ACF7-436F-B3F7-09275F855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356B160-38AE-4333-BD87-02477DC2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181C47F-15C4-400B-BFFE-1D71CA786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C6527B7-7E80-487B-9E1E-37CC988E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017F03E-795F-4915-B910-A1D4BAE7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379DA26-3A09-41C0-90B3-C0C48251C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809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33A85C-6B12-4816-BE12-3A36777A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8A5BA5F-6066-4BDE-9765-687D8847A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F315F1E-8F4D-4EFE-B510-E4CFA6BC8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8FCB781-ADD5-47B4-A8A9-35D7C5353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5C5CB85-4D49-46CE-A1B6-9845372C7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024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7D0B294-4542-4C73-AEFF-313CC7E039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55E4A95-B3D0-4981-A3AB-0CDD11485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FA0057-D3B0-49A4-B5D4-FA2549954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02FE754-918B-4218-94B0-DC0A859C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EEFAE3-BC65-4320-BC7C-B4E5B6FF7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668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47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95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77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91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96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59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1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05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87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196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4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BD4A301-789E-433E-BA5C-68E3BD4F9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23EDB-45C4-49B1-8420-F8200970B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EABDDB4-6734-4E93-8C1E-E86D979B0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84F49-1DC7-4020-8ED5-B9381D39E8D7}" type="datetimeFigureOut">
              <a:rPr lang="pl-PL" smtClean="0"/>
              <a:t>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5E3AE1-9481-4BDF-9F7C-47BF1BD35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CE049D5-F86B-4D24-839B-96B6834A2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0D367-EFFB-4702-A753-7E1850B22A5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069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16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mailto:number]@student.ump.edu.pl" TargetMode="Externa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ngall.com/exam-png/" TargetMode="Externa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heather.com/category/reference/" TargetMode="External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s/ayuda-mano-aislados-caridad-2655258/" TargetMode="External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18" Type="http://schemas.openxmlformats.org/officeDocument/2006/relationships/image" Target="../media/image51.svg"/><Relationship Id="rId3" Type="http://schemas.openxmlformats.org/officeDocument/2006/relationships/image" Target="../media/image36.svg"/><Relationship Id="rId21" Type="http://schemas.openxmlformats.org/officeDocument/2006/relationships/hyperlink" Target="https://www.instagram.com/pums_poznan/" TargetMode="External"/><Relationship Id="rId7" Type="http://schemas.openxmlformats.org/officeDocument/2006/relationships/image" Target="../media/image40.sv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2.jp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11" Type="http://schemas.openxmlformats.org/officeDocument/2006/relationships/image" Target="../media/image44.svg"/><Relationship Id="rId24" Type="http://schemas.openxmlformats.org/officeDocument/2006/relationships/hyperlink" Target="https://linkedin.com/school/pumsmed" TargetMode="External"/><Relationship Id="rId5" Type="http://schemas.openxmlformats.org/officeDocument/2006/relationships/image" Target="../media/image38.svg"/><Relationship Id="rId15" Type="http://schemas.openxmlformats.org/officeDocument/2006/relationships/image" Target="../media/image48.svg"/><Relationship Id="rId23" Type="http://schemas.openxmlformats.org/officeDocument/2006/relationships/hyperlink" Target="https://facebook.com/PUMS.UMP" TargetMode="External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svg"/><Relationship Id="rId14" Type="http://schemas.openxmlformats.org/officeDocument/2006/relationships/image" Target="../media/image47.png"/><Relationship Id="rId22" Type="http://schemas.openxmlformats.org/officeDocument/2006/relationships/hyperlink" Target="http://www.tiktok.com/@poznan_medical_uni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55.svg"/><Relationship Id="rId7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9.svg"/><Relationship Id="rId7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60.png"/><Relationship Id="rId9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2.svg"/><Relationship Id="rId7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hyperlink" Target="mailto:alumni@pums.edu.pl" TargetMode="External"/><Relationship Id="rId9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53A1A54E-F4F2-4951-B813-918042DA1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840"/>
            <a:ext cx="12192000" cy="46423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2731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Center for </a:t>
            </a:r>
            <a:r>
              <a:rPr lang="pl-PL" dirty="0" err="1">
                <a:solidFill>
                  <a:srgbClr val="01B0A8"/>
                </a:solidFill>
              </a:rPr>
              <a:t>Medical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Education</a:t>
            </a:r>
            <a:r>
              <a:rPr lang="pl-PL" dirty="0">
                <a:solidFill>
                  <a:srgbClr val="01B0A8"/>
                </a:solidFill>
              </a:rPr>
              <a:t> in English – </a:t>
            </a:r>
            <a:r>
              <a:rPr lang="pl-PL" dirty="0" err="1">
                <a:solidFill>
                  <a:srgbClr val="01B0A8"/>
                </a:solidFill>
              </a:rPr>
              <a:t>Dean’s</a:t>
            </a:r>
            <a:r>
              <a:rPr lang="pl-PL" dirty="0">
                <a:solidFill>
                  <a:srgbClr val="01B0A8"/>
                </a:solidFill>
              </a:rPr>
              <a:t> Office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Karolina Andrzejczak, M.A.">
            <a:extLst>
              <a:ext uri="{FF2B5EF4-FFF2-40B4-BE49-F238E27FC236}">
                <a16:creationId xmlns:a16="http://schemas.microsoft.com/office/drawing/2014/main" id="{4D174000-C2B8-4C0A-8E07-BDCABAC4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15" y="1809576"/>
            <a:ext cx="2748618" cy="274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ata Matyszewska, M.Sc.">
            <a:extLst>
              <a:ext uri="{FF2B5EF4-FFF2-40B4-BE49-F238E27FC236}">
                <a16:creationId xmlns:a16="http://schemas.microsoft.com/office/drawing/2014/main" id="{603A8F31-77D0-4C1B-A2AC-C9DB1A727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44" y="1809576"/>
            <a:ext cx="2748619" cy="274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D0C77E1-C059-4576-BC50-12E83613C191}"/>
              </a:ext>
            </a:extLst>
          </p:cNvPr>
          <p:cNvSpPr txBox="1"/>
          <p:nvPr/>
        </p:nvSpPr>
        <p:spPr>
          <a:xfrm>
            <a:off x="4056737" y="4677082"/>
            <a:ext cx="29913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MANGER</a:t>
            </a:r>
          </a:p>
          <a:p>
            <a:r>
              <a:rPr lang="pl-PL" b="1" dirty="0"/>
              <a:t>Karolina Andrzejczak, M.A. </a:t>
            </a:r>
            <a:r>
              <a:rPr lang="pl-PL" dirty="0"/>
              <a:t>kandrzejczak@ump.edu.pl</a:t>
            </a:r>
          </a:p>
          <a:p>
            <a:r>
              <a:rPr lang="pl-PL" dirty="0"/>
              <a:t>+48 61 854 71 44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A8B5363-2D18-45CA-B90E-B0B75A5CCD4F}"/>
              </a:ext>
            </a:extLst>
          </p:cNvPr>
          <p:cNvSpPr txBox="1"/>
          <p:nvPr/>
        </p:nvSpPr>
        <p:spPr>
          <a:xfrm>
            <a:off x="7813644" y="4677083"/>
            <a:ext cx="27486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VICE-MANAGER</a:t>
            </a:r>
            <a:endParaRPr lang="pl-PL" b="1" dirty="0"/>
          </a:p>
          <a:p>
            <a:r>
              <a:rPr lang="en-US" b="1" dirty="0"/>
              <a:t>Beata Matyszewska, M.Sc.</a:t>
            </a:r>
            <a:r>
              <a:rPr lang="pl-PL" b="1" dirty="0"/>
              <a:t> </a:t>
            </a:r>
            <a:r>
              <a:rPr lang="en-US" dirty="0"/>
              <a:t>matyszb@ump.edu.pl</a:t>
            </a:r>
          </a:p>
          <a:p>
            <a:r>
              <a:rPr lang="en-US" dirty="0"/>
              <a:t>+48 61 854 72 33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746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Students</a:t>
            </a:r>
            <a:r>
              <a:rPr lang="pl-PL" dirty="0">
                <a:solidFill>
                  <a:srgbClr val="01B0A8"/>
                </a:solidFill>
              </a:rPr>
              <a:t>’ team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Anna Czerwińska, M.Sc.">
            <a:extLst>
              <a:ext uri="{FF2B5EF4-FFF2-40B4-BE49-F238E27FC236}">
                <a16:creationId xmlns:a16="http://schemas.microsoft.com/office/drawing/2014/main" id="{526F51EC-5834-4A1E-95D1-584BF0DD7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1285"/>
            <a:ext cx="2522115" cy="252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artosz Dreger, M.A.">
            <a:extLst>
              <a:ext uri="{FF2B5EF4-FFF2-40B4-BE49-F238E27FC236}">
                <a16:creationId xmlns:a16="http://schemas.microsoft.com/office/drawing/2014/main" id="{6DEEB9FD-6910-4E42-90C8-80DDED8E3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438" y="1820410"/>
            <a:ext cx="2541865" cy="254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09629183-A28A-4312-9E7E-B905E0E2F508}"/>
              </a:ext>
            </a:extLst>
          </p:cNvPr>
          <p:cNvSpPr txBox="1"/>
          <p:nvPr/>
        </p:nvSpPr>
        <p:spPr>
          <a:xfrm>
            <a:off x="8974821" y="4630723"/>
            <a:ext cx="26054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Bartosz Dreger, M.A. </a:t>
            </a:r>
            <a:r>
              <a:rPr lang="pl-PL" dirty="0"/>
              <a:t>MEDICINE </a:t>
            </a:r>
            <a:r>
              <a:rPr lang="pl-PL" dirty="0" err="1"/>
              <a:t>years</a:t>
            </a:r>
            <a:r>
              <a:rPr lang="pl-PL" dirty="0"/>
              <a:t> 5&amp;6 bdreger@ump.edu.pl</a:t>
            </a:r>
          </a:p>
          <a:p>
            <a:r>
              <a:rPr lang="pl-PL" dirty="0"/>
              <a:t>+48 61 854 71 45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45D46AA-06F5-4509-83B4-A8029C6C67B1}"/>
              </a:ext>
            </a:extLst>
          </p:cNvPr>
          <p:cNvSpPr txBox="1"/>
          <p:nvPr/>
        </p:nvSpPr>
        <p:spPr>
          <a:xfrm>
            <a:off x="2834640" y="4630723"/>
            <a:ext cx="3094121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b="1" dirty="0"/>
              <a:t>Małgorzata Bojanowska, M.A.</a:t>
            </a:r>
            <a:endParaRPr lang="pl-PL" dirty="0"/>
          </a:p>
          <a:p>
            <a:r>
              <a:rPr lang="pl-PL" dirty="0"/>
              <a:t>MEDICINE </a:t>
            </a:r>
            <a:r>
              <a:rPr lang="pl-PL" dirty="0" err="1"/>
              <a:t>year</a:t>
            </a:r>
            <a:r>
              <a:rPr lang="pl-PL" dirty="0"/>
              <a:t> 1&amp;2 mmargraf@ump.edu.pl</a:t>
            </a:r>
          </a:p>
          <a:p>
            <a:r>
              <a:rPr lang="pl-PL" dirty="0"/>
              <a:t>+48 61 854 71 46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A3AFC98-29BC-4403-9D3D-33FD030DB35E}"/>
              </a:ext>
            </a:extLst>
          </p:cNvPr>
          <p:cNvSpPr txBox="1"/>
          <p:nvPr/>
        </p:nvSpPr>
        <p:spPr>
          <a:xfrm>
            <a:off x="6096000" y="4630723"/>
            <a:ext cx="26054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Anna Czerwińska, </a:t>
            </a:r>
            <a:r>
              <a:rPr lang="pl-PL" b="1" dirty="0" err="1"/>
              <a:t>M.Sc</a:t>
            </a:r>
            <a:r>
              <a:rPr lang="pl-PL" b="1" dirty="0"/>
              <a:t>. </a:t>
            </a:r>
            <a:r>
              <a:rPr lang="pl-PL" dirty="0"/>
              <a:t>MEDICINE </a:t>
            </a:r>
            <a:r>
              <a:rPr lang="pl-PL" dirty="0" err="1"/>
              <a:t>year</a:t>
            </a:r>
            <a:r>
              <a:rPr lang="pl-PL" dirty="0"/>
              <a:t> 3&amp;4 aczerwinska@ump.edu.pl</a:t>
            </a:r>
          </a:p>
          <a:p>
            <a:r>
              <a:rPr lang="pl-PL" dirty="0"/>
              <a:t>+48 61 854 72 21</a:t>
            </a:r>
          </a:p>
          <a:p>
            <a:endParaRPr lang="pl-PL" dirty="0"/>
          </a:p>
        </p:txBody>
      </p:sp>
      <p:pic>
        <p:nvPicPr>
          <p:cNvPr id="4" name="Obraz 3" descr="Małgorzata Margraf, M.A.">
            <a:extLst>
              <a:ext uri="{FF2B5EF4-FFF2-40B4-BE49-F238E27FC236}">
                <a16:creationId xmlns:a16="http://schemas.microsoft.com/office/drawing/2014/main" id="{4DB60B05-AF35-A818-5AC2-62D4E5660B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9337" y="1825906"/>
            <a:ext cx="2550289" cy="253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70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824" y="365125"/>
            <a:ext cx="7561976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Students</a:t>
            </a:r>
            <a:r>
              <a:rPr lang="pl-PL" dirty="0">
                <a:solidFill>
                  <a:srgbClr val="01B0A8"/>
                </a:solidFill>
              </a:rPr>
              <a:t>’ team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Anna Tomczak, M.A.">
            <a:extLst>
              <a:ext uri="{FF2B5EF4-FFF2-40B4-BE49-F238E27FC236}">
                <a16:creationId xmlns:a16="http://schemas.microsoft.com/office/drawing/2014/main" id="{51297E1C-3EE0-47CC-A230-AA35A8F10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24" y="1599394"/>
            <a:ext cx="2754035" cy="275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465D396-4C75-4565-BCB0-F8D6D4A3C9F9}"/>
              </a:ext>
            </a:extLst>
          </p:cNvPr>
          <p:cNvSpPr txBox="1"/>
          <p:nvPr/>
        </p:nvSpPr>
        <p:spPr>
          <a:xfrm>
            <a:off x="3867324" y="4605556"/>
            <a:ext cx="2754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Anna Tomczak, M.A.</a:t>
            </a:r>
            <a:r>
              <a:rPr lang="pl-PL" b="1" dirty="0"/>
              <a:t> </a:t>
            </a:r>
            <a:r>
              <a:rPr lang="en-US" dirty="0"/>
              <a:t>DENTISTRY year 1 </a:t>
            </a:r>
            <a:r>
              <a:rPr lang="pl-PL" dirty="0"/>
              <a:t>&amp;</a:t>
            </a:r>
            <a:r>
              <a:rPr lang="en-US" dirty="0"/>
              <a:t>2</a:t>
            </a:r>
            <a:r>
              <a:rPr lang="pl-PL" dirty="0"/>
              <a:t> </a:t>
            </a:r>
            <a:r>
              <a:rPr lang="en-US" dirty="0"/>
              <a:t>atomczak@ump.edu.pl</a:t>
            </a:r>
          </a:p>
          <a:p>
            <a:r>
              <a:rPr lang="en-US" dirty="0"/>
              <a:t>+48 61 854 72 24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E092001-5B7B-4CBF-B539-4C4D10118D62}"/>
              </a:ext>
            </a:extLst>
          </p:cNvPr>
          <p:cNvSpPr txBox="1"/>
          <p:nvPr/>
        </p:nvSpPr>
        <p:spPr>
          <a:xfrm>
            <a:off x="7760410" y="4605556"/>
            <a:ext cx="285969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b="1" dirty="0"/>
              <a:t>Anna Grobelna</a:t>
            </a:r>
            <a:r>
              <a:rPr lang="en-US" b="1" dirty="0"/>
              <a:t>, M.A.</a:t>
            </a:r>
            <a:endParaRPr lang="pl-PL" dirty="0"/>
          </a:p>
          <a:p>
            <a:r>
              <a:rPr lang="en-US" dirty="0"/>
              <a:t>DENTISTRY years 3, 4 </a:t>
            </a:r>
            <a:r>
              <a:rPr lang="pl-PL" dirty="0"/>
              <a:t>&amp;</a:t>
            </a:r>
            <a:r>
              <a:rPr lang="en-US" dirty="0"/>
              <a:t> 5</a:t>
            </a:r>
            <a:r>
              <a:rPr lang="pl-PL" dirty="0"/>
              <a:t> </a:t>
            </a:r>
            <a:r>
              <a:rPr lang="pl-PL" dirty="0" err="1"/>
              <a:t>anna</a:t>
            </a:r>
            <a:r>
              <a:rPr lang="en-US" dirty="0"/>
              <a:t>.</a:t>
            </a:r>
            <a:r>
              <a:rPr lang="pl-PL" dirty="0"/>
              <a:t>grobelna</a:t>
            </a:r>
            <a:r>
              <a:rPr lang="en-US" dirty="0"/>
              <a:t>@ump.edu.pl</a:t>
            </a:r>
          </a:p>
          <a:p>
            <a:r>
              <a:rPr lang="en-US" dirty="0"/>
              <a:t>+48 61 854 71 35</a:t>
            </a:r>
          </a:p>
          <a:p>
            <a:endParaRPr lang="pl-PL" dirty="0"/>
          </a:p>
        </p:txBody>
      </p:sp>
      <p:pic>
        <p:nvPicPr>
          <p:cNvPr id="1026" name="Picture 2" descr="Portrait photo of Anna Grobelna">
            <a:extLst>
              <a:ext uri="{FF2B5EF4-FFF2-40B4-BE49-F238E27FC236}">
                <a16:creationId xmlns:a16="http://schemas.microsoft.com/office/drawing/2014/main" id="{2E14F472-0AB0-4DA6-A980-A57D2343E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410" y="1643887"/>
            <a:ext cx="2755190" cy="275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42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824" y="365125"/>
            <a:ext cx="7561976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Students</a:t>
            </a:r>
            <a:r>
              <a:rPr lang="pl-PL" dirty="0">
                <a:solidFill>
                  <a:srgbClr val="01B0A8"/>
                </a:solidFill>
              </a:rPr>
              <a:t>’ team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0A97EB9-50C8-4657-8C4F-F61F69419333}"/>
              </a:ext>
            </a:extLst>
          </p:cNvPr>
          <p:cNvSpPr txBox="1"/>
          <p:nvPr/>
        </p:nvSpPr>
        <p:spPr>
          <a:xfrm>
            <a:off x="3909271" y="1803633"/>
            <a:ext cx="7010611" cy="36112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l-PL" b="1" dirty="0" err="1">
                <a:ea typeface="+mn-lt"/>
                <a:cs typeface="Calibri"/>
              </a:rPr>
              <a:t>All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students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contact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us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individually</a:t>
            </a:r>
            <a:r>
              <a:rPr lang="pl-PL" b="1" dirty="0">
                <a:ea typeface="+mn-lt"/>
                <a:cs typeface="Calibri"/>
              </a:rPr>
              <a:t> to: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 err="1">
                <a:ea typeface="+mn-lt"/>
                <a:cs typeface="Calibri"/>
              </a:rPr>
              <a:t>obtain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en-US" b="1" dirty="0">
                <a:ea typeface="+mn-lt"/>
                <a:cs typeface="Calibri"/>
              </a:rPr>
              <a:t>documents (transcript of grades, letter of enrollment, proof of payment – Bursary Office)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>
                <a:ea typeface="+mn-lt"/>
                <a:cs typeface="Calibri"/>
              </a:rPr>
              <a:t>do </a:t>
            </a:r>
            <a:r>
              <a:rPr lang="pl-PL" b="1" dirty="0" err="1">
                <a:ea typeface="+mn-lt"/>
                <a:cs typeface="Calibri"/>
              </a:rPr>
              <a:t>medical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check-ups</a:t>
            </a:r>
            <a:endParaRPr lang="pl-PL" b="1">
              <a:ea typeface="+mn-lt"/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>
                <a:ea typeface="+mn-lt"/>
                <a:cs typeface="Calibri"/>
              </a:rPr>
              <a:t>set </a:t>
            </a:r>
            <a:r>
              <a:rPr lang="pl-PL" b="1" dirty="0" err="1">
                <a:ea typeface="+mn-lt"/>
                <a:cs typeface="Calibri"/>
              </a:rPr>
              <a:t>up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doctor’s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appointments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 dirty="0">
                <a:ea typeface="+mn-lt"/>
                <a:cs typeface="Calibri"/>
              </a:rPr>
              <a:t>clarify academic matters</a:t>
            </a:r>
            <a:endParaRPr lang="pl-PL" b="1" dirty="0">
              <a:ea typeface="+mn-lt"/>
              <a:cs typeface="Calibri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l-PL" b="1" dirty="0">
                <a:ea typeface="+mn-lt"/>
                <a:cs typeface="Calibri"/>
              </a:rPr>
              <a:t>Class </a:t>
            </a:r>
            <a:r>
              <a:rPr lang="pl-PL" b="1" dirty="0" err="1">
                <a:ea typeface="+mn-lt"/>
                <a:cs typeface="Calibri"/>
              </a:rPr>
              <a:t>representatives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contact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us</a:t>
            </a:r>
            <a:r>
              <a:rPr lang="pl-PL" b="1" dirty="0">
                <a:ea typeface="+mn-lt"/>
                <a:cs typeface="Calibri"/>
              </a:rPr>
              <a:t> on: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b="1" dirty="0" err="1">
                <a:ea typeface="+mn-lt"/>
                <a:cs typeface="Calibri"/>
              </a:rPr>
              <a:t>issues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concerning</a:t>
            </a:r>
            <a:r>
              <a:rPr lang="pl-PL" b="1" dirty="0">
                <a:ea typeface="+mn-lt"/>
                <a:cs typeface="Calibri"/>
              </a:rPr>
              <a:t> lab/</a:t>
            </a:r>
            <a:r>
              <a:rPr lang="pl-PL" b="1" dirty="0" err="1">
                <a:ea typeface="+mn-lt"/>
                <a:cs typeface="Calibri"/>
              </a:rPr>
              <a:t>seminar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groups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or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entire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year</a:t>
            </a:r>
            <a:endParaRPr lang="pl-PL" b="1" dirty="0">
              <a:ea typeface="+mn-lt"/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l-PL" b="1" dirty="0" err="1">
                <a:ea typeface="+mn-lt"/>
                <a:cs typeface="Calibri"/>
              </a:rPr>
              <a:t>regulations</a:t>
            </a:r>
            <a:r>
              <a:rPr lang="pl-PL" b="1" dirty="0">
                <a:ea typeface="+mn-lt"/>
                <a:cs typeface="Calibri"/>
              </a:rPr>
              <a:t>/</a:t>
            </a:r>
            <a:r>
              <a:rPr lang="pl-PL" b="1" dirty="0" err="1">
                <a:ea typeface="+mn-lt"/>
                <a:cs typeface="Calibri"/>
              </a:rPr>
              <a:t>requirements</a:t>
            </a:r>
            <a:r>
              <a:rPr lang="pl-PL" b="1" dirty="0">
                <a:ea typeface="+mn-lt"/>
                <a:cs typeface="Calibri"/>
              </a:rPr>
              <a:t>/</a:t>
            </a:r>
            <a:r>
              <a:rPr lang="pl-PL" b="1" dirty="0" err="1">
                <a:ea typeface="+mn-lt"/>
                <a:cs typeface="Calibri"/>
              </a:rPr>
              <a:t>academic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calendar</a:t>
            </a:r>
            <a:endParaRPr lang="pl-PL" b="1" dirty="0">
              <a:ea typeface="+mn-lt"/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031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Curriculum team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305262" y="4309452"/>
            <a:ext cx="27417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Matylda Dąbrowska, </a:t>
            </a:r>
            <a:r>
              <a:rPr lang="pl-PL" b="1" dirty="0" err="1"/>
              <a:t>M.Sc</a:t>
            </a:r>
            <a:r>
              <a:rPr lang="pl-PL" b="1" dirty="0"/>
              <a:t>.</a:t>
            </a:r>
            <a:r>
              <a:rPr lang="pl-PL" dirty="0"/>
              <a:t> mdabrowska@ump.edu.pl</a:t>
            </a:r>
          </a:p>
          <a:p>
            <a:r>
              <a:rPr lang="pl-PL" dirty="0"/>
              <a:t>+48 61 854 71 43 erasmus.incoming@ump.edu.pl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D501A2-5AF0-469E-B1C7-4998A7A897FF}"/>
              </a:ext>
            </a:extLst>
          </p:cNvPr>
          <p:cNvSpPr txBox="1"/>
          <p:nvPr/>
        </p:nvSpPr>
        <p:spPr>
          <a:xfrm>
            <a:off x="6339720" y="4309452"/>
            <a:ext cx="2659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Daria </a:t>
            </a:r>
            <a:r>
              <a:rPr lang="pl-PL" b="1" dirty="0" err="1"/>
              <a:t>Fąferek</a:t>
            </a:r>
            <a:r>
              <a:rPr lang="pl-PL" b="1" dirty="0"/>
              <a:t>, M.A.</a:t>
            </a:r>
            <a:r>
              <a:rPr lang="pl-PL" dirty="0"/>
              <a:t> daria.faferek@ump.edu.pl</a:t>
            </a:r>
          </a:p>
          <a:p>
            <a:r>
              <a:rPr lang="pl-PL" dirty="0"/>
              <a:t>+48 61 854 71 42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CD0E91E-8B5F-4D14-B09A-5727E36F6B22}"/>
              </a:ext>
            </a:extLst>
          </p:cNvPr>
          <p:cNvSpPr txBox="1"/>
          <p:nvPr/>
        </p:nvSpPr>
        <p:spPr>
          <a:xfrm>
            <a:off x="9096465" y="4319326"/>
            <a:ext cx="29520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Magdalena Przybylska, M.A.</a:t>
            </a:r>
            <a:r>
              <a:rPr lang="pl-PL" dirty="0"/>
              <a:t> STUDENT ORGANIZATIONS</a:t>
            </a:r>
          </a:p>
          <a:p>
            <a:r>
              <a:rPr lang="pl-PL" dirty="0"/>
              <a:t>ERASMUS+</a:t>
            </a:r>
          </a:p>
          <a:p>
            <a:r>
              <a:rPr lang="pl-PL" dirty="0"/>
              <a:t>magdalena.przybylska@ump.edu.pl, +48 61 854 71 47</a:t>
            </a:r>
          </a:p>
          <a:p>
            <a:endParaRPr lang="pl-PL" dirty="0"/>
          </a:p>
        </p:txBody>
      </p:sp>
      <p:pic>
        <p:nvPicPr>
          <p:cNvPr id="2050" name="Picture 2" descr="Portrait photo of Daria Fąferek">
            <a:extLst>
              <a:ext uri="{FF2B5EF4-FFF2-40B4-BE49-F238E27FC236}">
                <a16:creationId xmlns:a16="http://schemas.microsoft.com/office/drawing/2014/main" id="{48AAA3F9-9CD2-433D-99AD-B69A69723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74" y="1789132"/>
            <a:ext cx="2528755" cy="252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hoto portrait of Magdalena Przybylska">
            <a:extLst>
              <a:ext uri="{FF2B5EF4-FFF2-40B4-BE49-F238E27FC236}">
                <a16:creationId xmlns:a16="http://schemas.microsoft.com/office/drawing/2014/main" id="{A64A1B7D-42FC-4D5E-BA7D-02D68D854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290" y="1809796"/>
            <a:ext cx="2508091" cy="250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rtrait photo of Matylda Dąbrowska">
            <a:extLst>
              <a:ext uri="{FF2B5EF4-FFF2-40B4-BE49-F238E27FC236}">
                <a16:creationId xmlns:a16="http://schemas.microsoft.com/office/drawing/2014/main" id="{46EBE252-1A68-4E06-A91D-2BDC93C8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658" y="1778799"/>
            <a:ext cx="2528755" cy="252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0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824" y="365125"/>
            <a:ext cx="7561976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Curriculum team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0A97EB9-50C8-4657-8C4F-F61F69419333}"/>
              </a:ext>
            </a:extLst>
          </p:cNvPr>
          <p:cNvSpPr txBox="1"/>
          <p:nvPr/>
        </p:nvSpPr>
        <p:spPr>
          <a:xfrm>
            <a:off x="3909271" y="1803633"/>
            <a:ext cx="6644080" cy="32337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l-PL" b="1" dirty="0">
                <a:ea typeface="+mn-lt"/>
                <a:cs typeface="Calibri"/>
              </a:rPr>
              <a:t>For MEDICINE program 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>
                <a:ea typeface="+mn-lt"/>
                <a:cs typeface="Calibri"/>
              </a:rPr>
              <a:t>s</a:t>
            </a:r>
            <a:r>
              <a:rPr lang="en-US" b="1" dirty="0" err="1">
                <a:ea typeface="+mn-lt"/>
                <a:cs typeface="Calibri"/>
              </a:rPr>
              <a:t>etting</a:t>
            </a:r>
            <a:r>
              <a:rPr lang="en-US" b="1" dirty="0">
                <a:ea typeface="+mn-lt"/>
                <a:cs typeface="Calibri"/>
              </a:rPr>
              <a:t> up exams 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>
                <a:ea typeface="+mn-lt"/>
                <a:cs typeface="Calibri"/>
              </a:rPr>
              <a:t>p</a:t>
            </a:r>
            <a:r>
              <a:rPr lang="en-US" b="1" dirty="0" err="1">
                <a:ea typeface="+mn-lt"/>
                <a:cs typeface="Calibri"/>
              </a:rPr>
              <a:t>reparing</a:t>
            </a:r>
            <a:r>
              <a:rPr lang="en-US" b="1" dirty="0">
                <a:ea typeface="+mn-lt"/>
                <a:cs typeface="Calibri"/>
              </a:rPr>
              <a:t> curriculum and schedules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l-PL" b="1" dirty="0">
                <a:ea typeface="+mn-lt"/>
                <a:cs typeface="Calibri"/>
              </a:rPr>
              <a:t>For Erasmus+ </a:t>
            </a:r>
            <a:r>
              <a:rPr lang="pl-PL" b="1" dirty="0" err="1">
                <a:ea typeface="+mn-lt"/>
                <a:cs typeface="Calibri"/>
              </a:rPr>
              <a:t>students</a:t>
            </a:r>
            <a:r>
              <a:rPr lang="pl-PL" b="1" dirty="0">
                <a:ea typeface="+mn-lt"/>
                <a:cs typeface="Calibri"/>
              </a:rPr>
              <a:t>: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 dirty="0">
                <a:ea typeface="+mn-lt"/>
                <a:cs typeface="Calibri"/>
              </a:rPr>
              <a:t>documentation (transcript of grades, letter of enrollment, proof of payment)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 err="1">
                <a:ea typeface="+mn-lt"/>
                <a:cs typeface="Calibri"/>
              </a:rPr>
              <a:t>arranging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en-US" b="1" dirty="0">
                <a:ea typeface="+mn-lt"/>
                <a:cs typeface="Calibri"/>
              </a:rPr>
              <a:t>medical check-ups</a:t>
            </a:r>
            <a:endParaRPr lang="pl-PL" b="1" dirty="0">
              <a:ea typeface="+mn-lt"/>
              <a:cs typeface="Calibri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pl-PL" b="1" dirty="0" err="1">
                <a:ea typeface="+mn-lt"/>
                <a:cs typeface="Calibri"/>
              </a:rPr>
              <a:t>setting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up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doctor’s</a:t>
            </a:r>
            <a:r>
              <a:rPr lang="pl-PL" b="1" dirty="0">
                <a:ea typeface="+mn-lt"/>
                <a:cs typeface="Calibri"/>
              </a:rPr>
              <a:t> </a:t>
            </a:r>
            <a:r>
              <a:rPr lang="pl-PL" b="1" dirty="0" err="1">
                <a:ea typeface="+mn-lt"/>
                <a:cs typeface="Calibri"/>
              </a:rPr>
              <a:t>appointments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b="1" dirty="0">
                <a:ea typeface="+mn-lt"/>
                <a:cs typeface="Calibri"/>
              </a:rPr>
              <a:t>other academic matters</a:t>
            </a:r>
            <a:endParaRPr lang="pl-PL" b="1" dirty="0">
              <a:ea typeface="+mn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341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Bursary</a:t>
            </a:r>
            <a:r>
              <a:rPr lang="pl-PL" dirty="0">
                <a:solidFill>
                  <a:srgbClr val="01B0A8"/>
                </a:solidFill>
              </a:rPr>
              <a:t> Office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545833" y="2277647"/>
            <a:ext cx="26593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cs typeface="Calibri"/>
              </a:rPr>
              <a:t>tuition fees payments</a:t>
            </a:r>
            <a:endParaRPr lang="pl-PL" dirty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cs typeface="Calibri"/>
              </a:rPr>
              <a:t>refunds, payment corrections</a:t>
            </a:r>
            <a:r>
              <a:rPr lang="pl-PL" b="1" dirty="0">
                <a:cs typeface="Calibri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cs typeface="Calibri"/>
              </a:rPr>
              <a:t>EPSU </a:t>
            </a:r>
            <a:r>
              <a:rPr lang="pl-PL" b="1" dirty="0" err="1">
                <a:cs typeface="Calibri"/>
              </a:rPr>
              <a:t>budget</a:t>
            </a:r>
            <a:endParaRPr lang="pl-PL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cs typeface="Calibri"/>
              </a:rPr>
              <a:t>other </a:t>
            </a:r>
            <a:r>
              <a:rPr lang="pl-PL" b="1" dirty="0" err="1">
                <a:cs typeface="Calibri"/>
              </a:rPr>
              <a:t>financial</a:t>
            </a:r>
            <a:r>
              <a:rPr lang="en-US" b="1" dirty="0">
                <a:cs typeface="Calibri"/>
              </a:rPr>
              <a:t> issue</a:t>
            </a:r>
            <a:r>
              <a:rPr lang="pl-PL" b="1" dirty="0">
                <a:cs typeface="Calibri"/>
              </a:rPr>
              <a:t>s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D501A2-5AF0-469E-B1C7-4998A7A897FF}"/>
              </a:ext>
            </a:extLst>
          </p:cNvPr>
          <p:cNvSpPr txBox="1"/>
          <p:nvPr/>
        </p:nvSpPr>
        <p:spPr>
          <a:xfrm>
            <a:off x="9399166" y="4425188"/>
            <a:ext cx="2737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Beata Matyszewska</a:t>
            </a:r>
            <a:r>
              <a:rPr lang="pl-PL" b="1" dirty="0"/>
              <a:t>, </a:t>
            </a:r>
            <a:r>
              <a:rPr lang="en-US" b="1" dirty="0"/>
              <a:t>M.Sc.</a:t>
            </a:r>
            <a:r>
              <a:rPr lang="en-US" dirty="0"/>
              <a:t> matyszb@ump.edu.pl</a:t>
            </a:r>
          </a:p>
          <a:p>
            <a:r>
              <a:rPr lang="en-US" dirty="0"/>
              <a:t>+48 61 854 72 33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CD0E91E-8B5F-4D14-B09A-5727E36F6B22}"/>
              </a:ext>
            </a:extLst>
          </p:cNvPr>
          <p:cNvSpPr txBox="1"/>
          <p:nvPr/>
        </p:nvSpPr>
        <p:spPr>
          <a:xfrm>
            <a:off x="6372830" y="4425147"/>
            <a:ext cx="2737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Katarzyna Czarnecka, M.A. </a:t>
            </a:r>
            <a:r>
              <a:rPr lang="pl-PL" dirty="0"/>
              <a:t>kczarnecka@ump.edu.pl</a:t>
            </a:r>
          </a:p>
          <a:p>
            <a:r>
              <a:rPr lang="pl-PL" dirty="0"/>
              <a:t>+48 61 854 74 84</a:t>
            </a:r>
          </a:p>
          <a:p>
            <a:endParaRPr lang="pl-PL" dirty="0"/>
          </a:p>
        </p:txBody>
      </p:sp>
      <p:pic>
        <p:nvPicPr>
          <p:cNvPr id="6146" name="Picture 2" descr="Beata Matyszewska, M.Sc.">
            <a:extLst>
              <a:ext uri="{FF2B5EF4-FFF2-40B4-BE49-F238E27FC236}">
                <a16:creationId xmlns:a16="http://schemas.microsoft.com/office/drawing/2014/main" id="{EDAA3E57-50BE-4E64-9BC8-19507EA3B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166" y="1785854"/>
            <a:ext cx="2418739" cy="241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7B0AABA-F3E3-49F8-8B03-418A6453B3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98" y="1699170"/>
            <a:ext cx="2038776" cy="251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5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Admissions</a:t>
            </a:r>
            <a:r>
              <a:rPr lang="pl-PL" dirty="0">
                <a:solidFill>
                  <a:srgbClr val="01B0A8"/>
                </a:solidFill>
              </a:rPr>
              <a:t> &amp; </a:t>
            </a:r>
            <a:r>
              <a:rPr lang="pl-PL" dirty="0" err="1">
                <a:solidFill>
                  <a:srgbClr val="01B0A8"/>
                </a:solidFill>
              </a:rPr>
              <a:t>Promotion</a:t>
            </a:r>
            <a:r>
              <a:rPr lang="pl-PL" dirty="0">
                <a:solidFill>
                  <a:srgbClr val="01B0A8"/>
                </a:solidFill>
              </a:rPr>
              <a:t> Office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082004" y="4309452"/>
            <a:ext cx="3189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Weronika Maćków, M.A.</a:t>
            </a:r>
            <a:r>
              <a:rPr lang="pl-PL" dirty="0"/>
              <a:t> weronika.mackow@ump.edu.pl</a:t>
            </a:r>
          </a:p>
          <a:p>
            <a:pPr algn="ctr"/>
            <a:r>
              <a:rPr lang="pl-PL" dirty="0"/>
              <a:t>+48 61 854 72 40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D501A2-5AF0-469E-B1C7-4998A7A897FF}"/>
              </a:ext>
            </a:extLst>
          </p:cNvPr>
          <p:cNvSpPr txBox="1"/>
          <p:nvPr/>
        </p:nvSpPr>
        <p:spPr>
          <a:xfrm>
            <a:off x="6189660" y="4309407"/>
            <a:ext cx="2659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Grzegorz Chewusz</a:t>
            </a:r>
          </a:p>
          <a:p>
            <a:pPr algn="ctr"/>
            <a:r>
              <a:rPr lang="pl-PL" dirty="0"/>
              <a:t>chewusz@ump.edu.pl</a:t>
            </a:r>
          </a:p>
          <a:p>
            <a:pPr algn="ctr"/>
            <a:r>
              <a:rPr lang="pl-PL" dirty="0"/>
              <a:t>+48 61 854 72 20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CD0E91E-8B5F-4D14-B09A-5727E36F6B22}"/>
              </a:ext>
            </a:extLst>
          </p:cNvPr>
          <p:cNvSpPr txBox="1"/>
          <p:nvPr/>
        </p:nvSpPr>
        <p:spPr>
          <a:xfrm>
            <a:off x="8752114" y="4309407"/>
            <a:ext cx="3327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Małgorzata Sikorska,</a:t>
            </a:r>
            <a:r>
              <a:rPr lang="it-IT" b="1" dirty="0"/>
              <a:t> M.A.</a:t>
            </a:r>
            <a:endParaRPr lang="pl-PL" b="1" dirty="0"/>
          </a:p>
          <a:p>
            <a:pPr algn="ctr"/>
            <a:r>
              <a:rPr lang="pl-PL" dirty="0" err="1"/>
              <a:t>malgorzata.sikorska</a:t>
            </a:r>
            <a:r>
              <a:rPr lang="it-IT" dirty="0"/>
              <a:t>@ump.edu.pl</a:t>
            </a:r>
            <a:r>
              <a:rPr lang="pl-PL" dirty="0"/>
              <a:t> </a:t>
            </a:r>
            <a:r>
              <a:rPr lang="it-IT" dirty="0"/>
              <a:t>+48 61 854 72 28</a:t>
            </a:r>
          </a:p>
        </p:txBody>
      </p:sp>
      <p:pic>
        <p:nvPicPr>
          <p:cNvPr id="6150" name="Picture 6" descr="Weronika Maćków, M.A.">
            <a:extLst>
              <a:ext uri="{FF2B5EF4-FFF2-40B4-BE49-F238E27FC236}">
                <a16:creationId xmlns:a16="http://schemas.microsoft.com/office/drawing/2014/main" id="{A77C8E9C-0F98-4C36-8294-1C9EF1719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86" y="1804988"/>
            <a:ext cx="2404451" cy="240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Grzegorz Chewusz">
            <a:extLst>
              <a:ext uri="{FF2B5EF4-FFF2-40B4-BE49-F238E27FC236}">
                <a16:creationId xmlns:a16="http://schemas.microsoft.com/office/drawing/2014/main" id="{A6F8EDC4-47FA-4182-AF33-1972FFBD9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865" y="1797822"/>
            <a:ext cx="2404451" cy="240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3992C49B-0E29-4195-A0D7-60A1D0A05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411" y="1804988"/>
            <a:ext cx="2192592" cy="240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62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Where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can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you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find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us</a:t>
            </a:r>
            <a:r>
              <a:rPr lang="pl-PL" dirty="0">
                <a:solidFill>
                  <a:srgbClr val="01B0A8"/>
                </a:solidFill>
              </a:rPr>
              <a:t>?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544726" y="2051145"/>
            <a:ext cx="362235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b="1" dirty="0">
              <a:ea typeface="+mn-lt"/>
              <a:cs typeface="+mn-lt"/>
            </a:endParaRPr>
          </a:p>
          <a:p>
            <a:r>
              <a:rPr lang="en-US" b="1" dirty="0" err="1">
                <a:ea typeface="+mn-lt"/>
                <a:cs typeface="+mn-lt"/>
              </a:rPr>
              <a:t>Jackowskiego</a:t>
            </a:r>
            <a:r>
              <a:rPr lang="en-US" b="1" dirty="0">
                <a:ea typeface="+mn-lt"/>
                <a:cs typeface="+mn-lt"/>
              </a:rPr>
              <a:t> 41</a:t>
            </a:r>
            <a:r>
              <a:rPr lang="pl-PL" b="1" dirty="0">
                <a:ea typeface="+mn-lt"/>
                <a:cs typeface="+mn-lt"/>
              </a:rPr>
              <a:t> str.</a:t>
            </a:r>
            <a:br>
              <a:rPr lang="en-US" b="1" dirty="0">
                <a:ea typeface="+mn-lt"/>
                <a:cs typeface="+mn-lt"/>
              </a:rPr>
            </a:br>
            <a:r>
              <a:rPr lang="en-US" b="1" dirty="0">
                <a:ea typeface="+mn-lt"/>
                <a:cs typeface="+mn-lt"/>
              </a:rPr>
              <a:t>opposite the hospital </a:t>
            </a:r>
            <a:r>
              <a:rPr lang="pl-PL" b="1" dirty="0">
                <a:ea typeface="+mn-lt"/>
                <a:cs typeface="+mn-lt"/>
              </a:rPr>
              <a:t>o</a:t>
            </a:r>
            <a:r>
              <a:rPr lang="en-US" b="1" dirty="0">
                <a:ea typeface="+mn-lt"/>
                <a:cs typeface="+mn-lt"/>
              </a:rPr>
              <a:t>n </a:t>
            </a:r>
            <a:r>
              <a:rPr lang="en-US" b="1" dirty="0" err="1">
                <a:ea typeface="+mn-lt"/>
                <a:cs typeface="+mn-lt"/>
              </a:rPr>
              <a:t>Polna</a:t>
            </a:r>
            <a:r>
              <a:rPr lang="pl-PL" b="1" dirty="0">
                <a:ea typeface="+mn-lt"/>
                <a:cs typeface="+mn-lt"/>
              </a:rPr>
              <a:t> str.</a:t>
            </a:r>
            <a:r>
              <a:rPr lang="en-US" b="1" dirty="0">
                <a:ea typeface="+mn-lt"/>
                <a:cs typeface="+mn-lt"/>
              </a:rPr>
              <a:t> </a:t>
            </a:r>
          </a:p>
          <a:p>
            <a:endParaRPr lang="en-US" b="1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We are open from Monday to</a:t>
            </a:r>
            <a:r>
              <a:rPr lang="pl-PL" dirty="0">
                <a:ea typeface="Calibri"/>
                <a:cs typeface="Calibri"/>
              </a:rPr>
              <a:t> </a:t>
            </a:r>
            <a:r>
              <a:rPr lang="pl-PL" dirty="0" err="1">
                <a:ea typeface="Calibri"/>
                <a:cs typeface="Calibri"/>
              </a:rPr>
              <a:t>Friday</a:t>
            </a:r>
            <a:r>
              <a:rPr lang="en-US" dirty="0">
                <a:ea typeface="Calibri"/>
                <a:cs typeface="Calibri"/>
              </a:rPr>
              <a:t> 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b="1" dirty="0">
                <a:ea typeface="Calibri"/>
                <a:cs typeface="Calibri"/>
              </a:rPr>
              <a:t>Mon and Fri  8.30 </a:t>
            </a:r>
            <a:r>
              <a:rPr lang="pl-PL" b="1" dirty="0" err="1">
                <a:ea typeface="Calibri"/>
                <a:cs typeface="Calibri"/>
              </a:rPr>
              <a:t>am</a:t>
            </a:r>
            <a:r>
              <a:rPr lang="en-US" b="1" dirty="0">
                <a:ea typeface="Calibri"/>
                <a:cs typeface="Calibri"/>
              </a:rPr>
              <a:t> - 1.30 pm</a:t>
            </a:r>
            <a:br>
              <a:rPr lang="en-US" b="1" dirty="0">
                <a:ea typeface="Calibri"/>
                <a:cs typeface="Calibri"/>
              </a:rPr>
            </a:br>
            <a:r>
              <a:rPr lang="en-US" b="1" dirty="0">
                <a:ea typeface="Calibri"/>
                <a:cs typeface="Calibri"/>
              </a:rPr>
              <a:t>Tue – Thu 10.30 </a:t>
            </a:r>
            <a:r>
              <a:rPr lang="pl-PL" b="1" dirty="0" err="1">
                <a:ea typeface="Calibri"/>
                <a:cs typeface="Calibri"/>
              </a:rPr>
              <a:t>am</a:t>
            </a:r>
            <a:r>
              <a:rPr lang="en-US" b="1" dirty="0">
                <a:ea typeface="Calibri"/>
                <a:cs typeface="Calibri"/>
              </a:rPr>
              <a:t> - 3.00 pm</a:t>
            </a:r>
            <a:endParaRPr lang="en-US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F5F635B-643F-4AFE-995C-35536AEEBC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4" b="21223"/>
          <a:stretch/>
        </p:blipFill>
        <p:spPr>
          <a:xfrm>
            <a:off x="7524564" y="1559555"/>
            <a:ext cx="3170868" cy="387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56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WISUS on-line </a:t>
            </a:r>
            <a:r>
              <a:rPr lang="pl-PL" dirty="0" err="1">
                <a:solidFill>
                  <a:srgbClr val="01B0A8"/>
                </a:solidFill>
              </a:rPr>
              <a:t>account</a:t>
            </a:r>
            <a:endParaRPr lang="pl-PL" dirty="0">
              <a:solidFill>
                <a:srgbClr val="01B0A8"/>
              </a:solidFill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332955" y="2009200"/>
            <a:ext cx="4518685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>
                <a:cs typeface="Calibri"/>
              </a:rPr>
              <a:t>O</a:t>
            </a:r>
            <a:r>
              <a:rPr lang="en-US" dirty="0">
                <a:cs typeface="Calibri"/>
              </a:rPr>
              <a:t>n-line </a:t>
            </a:r>
            <a:r>
              <a:rPr lang="pl-PL" dirty="0">
                <a:cs typeface="Calibri"/>
              </a:rPr>
              <a:t>platform</a:t>
            </a:r>
            <a:r>
              <a:rPr lang="en-US" dirty="0">
                <a:cs typeface="Calibri"/>
              </a:rPr>
              <a:t> with important information: </a:t>
            </a:r>
            <a:endParaRPr lang="pl-PL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student's data (STUDENT UMP), </a:t>
            </a:r>
            <a:endParaRPr lang="pl-PL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 err="1">
                <a:cs typeface="Calibri"/>
              </a:rPr>
              <a:t>payment</a:t>
            </a:r>
            <a:r>
              <a:rPr lang="pl-PL" dirty="0">
                <a:cs typeface="Calibri"/>
              </a:rPr>
              <a:t> </a:t>
            </a:r>
            <a:r>
              <a:rPr lang="en-US" dirty="0">
                <a:cs typeface="Calibri"/>
              </a:rPr>
              <a:t>subaccount information (SIANO), </a:t>
            </a:r>
            <a:endParaRPr lang="pl-PL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grades/credits (AKSON) etc.</a:t>
            </a:r>
          </a:p>
          <a:p>
            <a:endParaRPr lang="pl-PL" dirty="0">
              <a:cs typeface="Calibri"/>
            </a:endParaRPr>
          </a:p>
          <a:p>
            <a:r>
              <a:rPr lang="pl-PL" dirty="0">
                <a:cs typeface="Calibri"/>
              </a:rPr>
              <a:t>L</a:t>
            </a:r>
            <a:r>
              <a:rPr lang="en-US" dirty="0" err="1">
                <a:cs typeface="Calibri"/>
              </a:rPr>
              <a:t>ogin</a:t>
            </a:r>
            <a:r>
              <a:rPr lang="en-US" dirty="0">
                <a:cs typeface="Calibri"/>
              </a:rPr>
              <a:t> credentials:</a:t>
            </a:r>
            <a:br>
              <a:rPr lang="en-US" dirty="0">
                <a:cs typeface="Calibri"/>
              </a:rPr>
            </a:br>
            <a:r>
              <a:rPr lang="pl-PL" dirty="0">
                <a:cs typeface="Calibri"/>
              </a:rPr>
              <a:t>L</a:t>
            </a:r>
            <a:r>
              <a:rPr lang="en-US" dirty="0" err="1">
                <a:cs typeface="Calibri"/>
              </a:rPr>
              <a:t>ogin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sPERSONALstudentIDnumber</a:t>
            </a:r>
            <a:br>
              <a:rPr lang="en-US" dirty="0">
                <a:cs typeface="Calibri"/>
              </a:rPr>
            </a:br>
            <a:r>
              <a:rPr lang="pl-PL" dirty="0">
                <a:cs typeface="Calibri"/>
              </a:rPr>
              <a:t>P</a:t>
            </a:r>
            <a:r>
              <a:rPr lang="en-US" dirty="0" err="1">
                <a:cs typeface="Calibri"/>
              </a:rPr>
              <a:t>assword</a:t>
            </a:r>
            <a:r>
              <a:rPr lang="en-US" dirty="0">
                <a:cs typeface="Calibri"/>
              </a:rPr>
              <a:t>: set from a link that</a:t>
            </a:r>
            <a:r>
              <a:rPr lang="pl-PL" dirty="0">
                <a:cs typeface="Calibri"/>
              </a:rPr>
              <a:t> was </a:t>
            </a:r>
            <a:r>
              <a:rPr lang="pl-PL" dirty="0" err="1">
                <a:cs typeface="Calibri"/>
              </a:rPr>
              <a:t>sent</a:t>
            </a:r>
            <a:r>
              <a:rPr lang="pl-PL" dirty="0">
                <a:cs typeface="Calibri"/>
              </a:rPr>
              <a:t> to </a:t>
            </a:r>
            <a:r>
              <a:rPr lang="pl-PL" dirty="0" err="1">
                <a:cs typeface="Calibri"/>
              </a:rPr>
              <a:t>your</a:t>
            </a:r>
            <a:r>
              <a:rPr lang="pl-PL" dirty="0">
                <a:cs typeface="Calibri"/>
              </a:rPr>
              <a:t> email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56BFFFB-BA6E-4F41-ADD2-B203A4AFF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209" y="1428488"/>
            <a:ext cx="3860073" cy="38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02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PUMS email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551787" y="1973634"/>
            <a:ext cx="505531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None/>
            </a:pPr>
            <a:r>
              <a:rPr lang="en-US" dirty="0">
                <a:ea typeface="+mn-lt"/>
                <a:cs typeface="+mn-lt"/>
              </a:rPr>
              <a:t>[student ID number]</a:t>
            </a:r>
            <a:r>
              <a:rPr lang="en-US" dirty="0"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@student.ump.edu.pl</a:t>
            </a:r>
            <a:endParaRPr lang="en-US" dirty="0"/>
          </a:p>
          <a:p>
            <a:r>
              <a:rPr lang="pl-PL">
                <a:ea typeface="Calibri"/>
                <a:cs typeface="Calibri"/>
              </a:rPr>
              <a:t>P</a:t>
            </a:r>
            <a:r>
              <a:rPr lang="en-US" err="1">
                <a:ea typeface="Calibri"/>
                <a:cs typeface="Calibri"/>
              </a:rPr>
              <a:t>assword</a:t>
            </a:r>
            <a:r>
              <a:rPr lang="en-US">
                <a:ea typeface="Calibri"/>
                <a:cs typeface="Calibri"/>
              </a:rPr>
              <a:t>: set from a link that</a:t>
            </a:r>
            <a:r>
              <a:rPr lang="pl-PL">
                <a:ea typeface="Calibri"/>
                <a:cs typeface="Calibri"/>
              </a:rPr>
              <a:t> was </a:t>
            </a:r>
            <a:r>
              <a:rPr lang="pl-PL" err="1">
                <a:ea typeface="Calibri"/>
                <a:cs typeface="Calibri"/>
              </a:rPr>
              <a:t>sent</a:t>
            </a:r>
            <a:r>
              <a:rPr lang="pl-PL">
                <a:ea typeface="Calibri"/>
                <a:cs typeface="Calibri"/>
              </a:rPr>
              <a:t> to </a:t>
            </a:r>
            <a:r>
              <a:rPr lang="pl-PL" err="1">
                <a:ea typeface="Calibri"/>
                <a:cs typeface="Calibri"/>
              </a:rPr>
              <a:t>your</a:t>
            </a:r>
            <a:r>
              <a:rPr lang="pl-PL">
                <a:ea typeface="Calibri"/>
                <a:cs typeface="Calibri"/>
              </a:rPr>
              <a:t> email</a:t>
            </a:r>
          </a:p>
          <a:p>
            <a:pPr>
              <a:buNone/>
            </a:pPr>
            <a:endParaRPr lang="pl-PL" dirty="0">
              <a:ea typeface="Calibri"/>
              <a:cs typeface="Calibri"/>
            </a:endParaRPr>
          </a:p>
          <a:p>
            <a:pPr>
              <a:buNone/>
            </a:pPr>
            <a:endParaRPr lang="pl-PL" b="1" u="sng" dirty="0">
              <a:ea typeface="+mn-lt"/>
              <a:cs typeface="+mn-lt"/>
            </a:endParaRPr>
          </a:p>
          <a:p>
            <a:pPr>
              <a:buNone/>
            </a:pPr>
            <a:endParaRPr lang="pl-PL" b="1" u="sng" dirty="0">
              <a:ea typeface="+mn-lt"/>
              <a:cs typeface="+mn-lt"/>
            </a:endParaRPr>
          </a:p>
          <a:p>
            <a:pPr>
              <a:buNone/>
            </a:pPr>
            <a:r>
              <a:rPr lang="en-US" b="1" dirty="0">
                <a:ea typeface="+mn-lt"/>
                <a:cs typeface="+mn-lt"/>
              </a:rPr>
              <a:t>Please make sure </a:t>
            </a:r>
            <a:r>
              <a:rPr lang="pl-PL" b="1" dirty="0">
                <a:ea typeface="+mn-lt"/>
                <a:cs typeface="+mn-lt"/>
              </a:rPr>
              <a:t>to</a:t>
            </a:r>
            <a:r>
              <a:rPr lang="en-US" b="1" dirty="0">
                <a:ea typeface="+mn-lt"/>
                <a:cs typeface="+mn-lt"/>
              </a:rPr>
              <a:t> check your student e-mail box on daily basis</a:t>
            </a:r>
            <a:r>
              <a:rPr lang="pl-PL" b="1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>
                <a:ea typeface="Calibri" panose="020F0502020204030204"/>
                <a:cs typeface="Calibri" panose="020F0502020204030204"/>
              </a:rPr>
              <a:t>Any contact with the DO, Faculty Authorities and coordinators should be through PUMS mail</a:t>
            </a:r>
            <a:r>
              <a:rPr lang="pl-PL" dirty="0">
                <a:ea typeface="Calibri" panose="020F0502020204030204"/>
                <a:cs typeface="Calibri" panose="020F0502020204030204"/>
              </a:rPr>
              <a:t>.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1D0C2409-A637-4266-8507-C73C973CD9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6418" y="1690688"/>
            <a:ext cx="2937517" cy="29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28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58DB16F2-BF2D-404C-B0EF-7755DC90C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000" y="3530337"/>
            <a:ext cx="2025635" cy="202563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Communication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apps</a:t>
            </a:r>
            <a:endParaRPr lang="pl-PL" dirty="0">
              <a:solidFill>
                <a:srgbClr val="01B0A8"/>
              </a:solidFill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701972" y="1925969"/>
            <a:ext cx="4028123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 err="1">
                <a:cs typeface="Calibri"/>
              </a:rPr>
              <a:t>Apps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used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at</a:t>
            </a:r>
            <a:r>
              <a:rPr lang="pl-PL" dirty="0">
                <a:cs typeface="Calibri"/>
              </a:rPr>
              <a:t> PUMS: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 err="1">
                <a:cs typeface="Calibri"/>
              </a:rPr>
              <a:t>jUMP</a:t>
            </a:r>
            <a:r>
              <a:rPr lang="pl-PL" dirty="0">
                <a:cs typeface="Calibri"/>
              </a:rPr>
              <a:t> (</a:t>
            </a:r>
            <a:r>
              <a:rPr lang="pl-PL" dirty="0" err="1">
                <a:cs typeface="Calibri"/>
              </a:rPr>
              <a:t>easy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communication</a:t>
            </a:r>
            <a:r>
              <a:rPr lang="pl-PL" dirty="0">
                <a:cs typeface="Calibri"/>
              </a:rPr>
              <a:t>, </a:t>
            </a:r>
            <a:r>
              <a:rPr lang="pl-PL" dirty="0" err="1">
                <a:cs typeface="Calibri"/>
              </a:rPr>
              <a:t>last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minute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annoucements</a:t>
            </a:r>
            <a:r>
              <a:rPr lang="pl-PL" dirty="0">
                <a:cs typeface="Calibri"/>
              </a:rPr>
              <a:t>, </a:t>
            </a:r>
            <a:r>
              <a:rPr lang="pl-PL" dirty="0" err="1">
                <a:cs typeface="Calibri"/>
              </a:rPr>
              <a:t>updates</a:t>
            </a:r>
            <a:r>
              <a:rPr lang="pl-PL" dirty="0">
                <a:cs typeface="Calibri"/>
              </a:rPr>
              <a:t>)</a:t>
            </a:r>
            <a:endParaRPr lang="pl-PL" dirty="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>
                <a:cs typeface="Calibri"/>
              </a:rPr>
              <a:t>MS </a:t>
            </a:r>
            <a:r>
              <a:rPr lang="pl-PL" b="1" dirty="0" err="1">
                <a:cs typeface="Calibri"/>
              </a:rPr>
              <a:t>Teams</a:t>
            </a:r>
            <a:r>
              <a:rPr lang="pl-PL" b="1" dirty="0">
                <a:cs typeface="Calibri"/>
              </a:rPr>
              <a:t> </a:t>
            </a:r>
            <a:r>
              <a:rPr lang="pl-PL" dirty="0">
                <a:cs typeface="Calibri"/>
              </a:rPr>
              <a:t>(online </a:t>
            </a:r>
            <a:r>
              <a:rPr lang="pl-PL" dirty="0" err="1">
                <a:cs typeface="Calibri"/>
              </a:rPr>
              <a:t>meetings</a:t>
            </a:r>
            <a:r>
              <a:rPr lang="pl-PL" dirty="0">
                <a:cs typeface="Calibri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b="1" dirty="0">
                <a:cs typeface="Calibri"/>
              </a:rPr>
              <a:t>LMS</a:t>
            </a:r>
            <a:r>
              <a:rPr lang="pl-PL" dirty="0">
                <a:cs typeface="Calibri"/>
              </a:rPr>
              <a:t> (online </a:t>
            </a:r>
            <a:r>
              <a:rPr lang="pl-PL" dirty="0" err="1">
                <a:cs typeface="Calibri"/>
              </a:rPr>
              <a:t>classes</a:t>
            </a:r>
            <a:r>
              <a:rPr lang="pl-PL" dirty="0">
                <a:cs typeface="Calibri"/>
              </a:rPr>
              <a:t>)</a:t>
            </a:r>
            <a:endParaRPr lang="en-US" dirty="0">
              <a:cs typeface="Calibri"/>
            </a:endParaRPr>
          </a:p>
          <a:p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B101FBA-D6FF-4F22-A706-29FB7EC33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6643" y="2859507"/>
            <a:ext cx="2284386" cy="2623616"/>
          </a:xfrm>
          <a:prstGeom prst="rect">
            <a:avLst/>
          </a:prstGeom>
        </p:spPr>
      </p:pic>
      <p:pic>
        <p:nvPicPr>
          <p:cNvPr id="3074" name="Picture 2" descr="Wygenerowany obraz">
            <a:extLst>
              <a:ext uri="{FF2B5EF4-FFF2-40B4-BE49-F238E27FC236}">
                <a16:creationId xmlns:a16="http://schemas.microsoft.com/office/drawing/2014/main" id="{F9FC4FCD-F1EC-4E39-940E-55CD5A508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589" y="90432"/>
            <a:ext cx="2571631" cy="25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96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Know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your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rights</a:t>
            </a:r>
            <a:r>
              <a:rPr lang="pl-PL" dirty="0">
                <a:solidFill>
                  <a:srgbClr val="01B0A8"/>
                </a:solidFill>
              </a:rPr>
              <a:t>!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893525" y="1690688"/>
            <a:ext cx="3246179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 err="1">
                <a:cs typeface="Calibri"/>
              </a:rPr>
              <a:t>Visit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our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website</a:t>
            </a:r>
            <a:r>
              <a:rPr lang="pl-PL" dirty="0">
                <a:cs typeface="Calibri"/>
              </a:rPr>
              <a:t> for </a:t>
            </a:r>
            <a:r>
              <a:rPr lang="pl-PL" dirty="0" err="1">
                <a:cs typeface="Calibri"/>
              </a:rPr>
              <a:t>school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regulations</a:t>
            </a:r>
            <a:r>
              <a:rPr lang="pl-PL" dirty="0">
                <a:cs typeface="Calibri"/>
              </a:rPr>
              <a:t>, </a:t>
            </a:r>
            <a:r>
              <a:rPr lang="pl-PL" dirty="0" err="1">
                <a:cs typeface="Calibri"/>
              </a:rPr>
              <a:t>current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information</a:t>
            </a:r>
            <a:r>
              <a:rPr lang="pl-PL" dirty="0">
                <a:cs typeface="Calibri"/>
              </a:rPr>
              <a:t>, PUMS </a:t>
            </a:r>
            <a:r>
              <a:rPr lang="pl-PL" dirty="0" err="1">
                <a:cs typeface="Calibri"/>
              </a:rPr>
              <a:t>structure</a:t>
            </a:r>
            <a:r>
              <a:rPr lang="pl-PL" dirty="0">
                <a:cs typeface="Calibri"/>
              </a:rPr>
              <a:t> and </a:t>
            </a:r>
            <a:r>
              <a:rPr lang="pl-PL" dirty="0" err="1">
                <a:cs typeface="Calibri"/>
              </a:rPr>
              <a:t>more</a:t>
            </a:r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  <a:p>
            <a:r>
              <a:rPr lang="pl-PL" b="1" dirty="0">
                <a:cs typeface="Calibri"/>
              </a:rPr>
              <a:t>STUDENT ZONE</a:t>
            </a:r>
          </a:p>
          <a:p>
            <a:r>
              <a:rPr lang="pl-PL" dirty="0">
                <a:cs typeface="Calibri"/>
              </a:rPr>
              <a:t>Login: </a:t>
            </a:r>
            <a:r>
              <a:rPr lang="pl-PL" dirty="0" err="1">
                <a:cs typeface="Calibri"/>
              </a:rPr>
              <a:t>PumsZone</a:t>
            </a:r>
            <a:endParaRPr lang="pl-PL" dirty="0">
              <a:cs typeface="Calibri"/>
            </a:endParaRPr>
          </a:p>
          <a:p>
            <a:r>
              <a:rPr lang="pl-PL" dirty="0" err="1">
                <a:cs typeface="Calibri"/>
              </a:rPr>
              <a:t>Password</a:t>
            </a:r>
            <a:r>
              <a:rPr lang="pl-PL" dirty="0">
                <a:cs typeface="Calibri"/>
              </a:rPr>
              <a:t>: </a:t>
            </a:r>
            <a:r>
              <a:rPr lang="pl-PL" dirty="0" err="1">
                <a:cs typeface="Calibri"/>
              </a:rPr>
              <a:t>PumsZone</a:t>
            </a:r>
            <a:endParaRPr lang="pl-PL" dirty="0">
              <a:cs typeface="Calibri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9BCB57-453C-4005-8959-522358A5F230}"/>
              </a:ext>
            </a:extLst>
          </p:cNvPr>
          <p:cNvSpPr txBox="1"/>
          <p:nvPr/>
        </p:nvSpPr>
        <p:spPr>
          <a:xfrm>
            <a:off x="3163033" y="1817808"/>
            <a:ext cx="411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!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E29EB0B-8798-407F-A538-C84788B5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1793" y="813404"/>
            <a:ext cx="4432722" cy="35335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9B42154-2F7B-4D74-8651-872570F485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5283" y="4591807"/>
            <a:ext cx="8094006" cy="112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84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344" y="115391"/>
            <a:ext cx="8699383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PESEL </a:t>
            </a:r>
            <a:r>
              <a:rPr lang="pl-PL" dirty="0" err="1">
                <a:solidFill>
                  <a:srgbClr val="01B0A8"/>
                </a:solidFill>
              </a:rPr>
              <a:t>number</a:t>
            </a:r>
            <a:r>
              <a:rPr lang="pl-PL" dirty="0">
                <a:solidFill>
                  <a:srgbClr val="01B0A8"/>
                </a:solidFill>
              </a:rPr>
              <a:t> + NFZ </a:t>
            </a:r>
            <a:r>
              <a:rPr lang="pl-PL" dirty="0" err="1">
                <a:solidFill>
                  <a:srgbClr val="01B0A8"/>
                </a:solidFill>
              </a:rPr>
              <a:t>health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insurance</a:t>
            </a:r>
            <a:endParaRPr lang="pl-PL" dirty="0">
              <a:solidFill>
                <a:srgbClr val="01B0A8"/>
              </a:solidFill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Objaśnienie: strzałka w dół 5">
            <a:extLst>
              <a:ext uri="{FF2B5EF4-FFF2-40B4-BE49-F238E27FC236}">
                <a16:creationId xmlns:a16="http://schemas.microsoft.com/office/drawing/2014/main" id="{21C7257E-4C38-4C1F-9B3D-AF61948AD245}"/>
              </a:ext>
            </a:extLst>
          </p:cNvPr>
          <p:cNvSpPr/>
          <p:nvPr/>
        </p:nvSpPr>
        <p:spPr>
          <a:xfrm>
            <a:off x="3431796" y="1291543"/>
            <a:ext cx="3120705" cy="1862356"/>
          </a:xfrm>
          <a:prstGeom prst="downArrowCallout">
            <a:avLst/>
          </a:prstGeom>
          <a:noFill/>
          <a:ln>
            <a:solidFill>
              <a:srgbClr val="01B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bjaśnienie: strzałka w dół 9">
            <a:extLst>
              <a:ext uri="{FF2B5EF4-FFF2-40B4-BE49-F238E27FC236}">
                <a16:creationId xmlns:a16="http://schemas.microsoft.com/office/drawing/2014/main" id="{A8956DF6-A3C8-4D57-A9E9-A3ED289F8F26}"/>
              </a:ext>
            </a:extLst>
          </p:cNvPr>
          <p:cNvSpPr/>
          <p:nvPr/>
        </p:nvSpPr>
        <p:spPr>
          <a:xfrm>
            <a:off x="8345689" y="1316876"/>
            <a:ext cx="3120705" cy="1862356"/>
          </a:xfrm>
          <a:prstGeom prst="downArrowCallout">
            <a:avLst/>
          </a:prstGeom>
          <a:noFill/>
          <a:ln>
            <a:solidFill>
              <a:srgbClr val="01B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CFBBBE4-31DB-4C79-9978-68051AF2AC9F}"/>
              </a:ext>
            </a:extLst>
          </p:cNvPr>
          <p:cNvSpPr txBox="1"/>
          <p:nvPr/>
        </p:nvSpPr>
        <p:spPr>
          <a:xfrm>
            <a:off x="3586992" y="1452809"/>
            <a:ext cx="2810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access</a:t>
            </a:r>
            <a:r>
              <a:rPr lang="pl-PL" dirty="0"/>
              <a:t> to </a:t>
            </a:r>
            <a:r>
              <a:rPr lang="pl-PL" dirty="0" err="1"/>
              <a:t>Polish</a:t>
            </a:r>
            <a:r>
              <a:rPr lang="pl-PL" dirty="0"/>
              <a:t> </a:t>
            </a:r>
            <a:r>
              <a:rPr lang="pl-PL" dirty="0" err="1"/>
              <a:t>government</a:t>
            </a:r>
            <a:r>
              <a:rPr lang="pl-PL" dirty="0"/>
              <a:t> </a:t>
            </a:r>
            <a:r>
              <a:rPr lang="pl-PL" dirty="0" err="1"/>
              <a:t>website</a:t>
            </a:r>
            <a:r>
              <a:rPr lang="pl-PL" dirty="0"/>
              <a:t>/NFZ </a:t>
            </a:r>
            <a:r>
              <a:rPr lang="pl-PL" dirty="0" err="1"/>
              <a:t>insurance</a:t>
            </a:r>
            <a:r>
              <a:rPr lang="pl-PL" dirty="0"/>
              <a:t>/</a:t>
            </a:r>
            <a:r>
              <a:rPr lang="pl-PL" dirty="0" err="1"/>
              <a:t>taxes</a:t>
            </a:r>
            <a:r>
              <a:rPr lang="pl-PL" dirty="0"/>
              <a:t>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FB5D8B4-DBBE-4608-9795-535971803ED7}"/>
              </a:ext>
            </a:extLst>
          </p:cNvPr>
          <p:cNvSpPr txBox="1"/>
          <p:nvPr/>
        </p:nvSpPr>
        <p:spPr>
          <a:xfrm>
            <a:off x="8641765" y="1498963"/>
            <a:ext cx="252854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dirty="0" err="1"/>
              <a:t>all</a:t>
            </a:r>
            <a:r>
              <a:rPr lang="pl-PL" dirty="0"/>
              <a:t> </a:t>
            </a:r>
            <a:r>
              <a:rPr lang="pl-PL" dirty="0" err="1"/>
              <a:t>students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required</a:t>
            </a:r>
            <a:r>
              <a:rPr lang="pl-PL" dirty="0"/>
              <a:t> to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valid</a:t>
            </a:r>
            <a:r>
              <a:rPr lang="pl-PL" dirty="0"/>
              <a:t> </a:t>
            </a:r>
            <a:r>
              <a:rPr lang="pl-PL" dirty="0" err="1"/>
              <a:t>health</a:t>
            </a:r>
            <a:r>
              <a:rPr lang="pl-PL" dirty="0"/>
              <a:t> </a:t>
            </a:r>
            <a:r>
              <a:rPr lang="pl-PL" dirty="0" err="1"/>
              <a:t>insurance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01A99E1-09F1-4E6F-AB26-D3E74981C89D}"/>
              </a:ext>
            </a:extLst>
          </p:cNvPr>
          <p:cNvSpPr txBox="1"/>
          <p:nvPr/>
        </p:nvSpPr>
        <p:spPr>
          <a:xfrm>
            <a:off x="2142697" y="3153899"/>
            <a:ext cx="5744519" cy="2677656"/>
          </a:xfrm>
          <a:custGeom>
            <a:avLst/>
            <a:gdLst>
              <a:gd name="connsiteX0" fmla="*/ 0 w 3521122"/>
              <a:gd name="connsiteY0" fmla="*/ 0 h 369332"/>
              <a:gd name="connsiteX1" fmla="*/ 3521122 w 3521122"/>
              <a:gd name="connsiteY1" fmla="*/ 0 h 369332"/>
              <a:gd name="connsiteX2" fmla="*/ 3521122 w 3521122"/>
              <a:gd name="connsiteY2" fmla="*/ 369332 h 369332"/>
              <a:gd name="connsiteX3" fmla="*/ 0 w 3521122"/>
              <a:gd name="connsiteY3" fmla="*/ 369332 h 369332"/>
              <a:gd name="connsiteX4" fmla="*/ 0 w 3521122"/>
              <a:gd name="connsiteY4" fmla="*/ 0 h 369332"/>
              <a:gd name="connsiteX0" fmla="*/ 0 w 4107976"/>
              <a:gd name="connsiteY0" fmla="*/ 0 h 1338323"/>
              <a:gd name="connsiteX1" fmla="*/ 4107976 w 4107976"/>
              <a:gd name="connsiteY1" fmla="*/ 968991 h 1338323"/>
              <a:gd name="connsiteX2" fmla="*/ 4107976 w 4107976"/>
              <a:gd name="connsiteY2" fmla="*/ 1338323 h 1338323"/>
              <a:gd name="connsiteX3" fmla="*/ 586854 w 4107976"/>
              <a:gd name="connsiteY3" fmla="*/ 1338323 h 1338323"/>
              <a:gd name="connsiteX4" fmla="*/ 0 w 4107976"/>
              <a:gd name="connsiteY4" fmla="*/ 0 h 1338323"/>
              <a:gd name="connsiteX0" fmla="*/ 0 w 4107976"/>
              <a:gd name="connsiteY0" fmla="*/ 11497 h 1349820"/>
              <a:gd name="connsiteX1" fmla="*/ 4107976 w 4107976"/>
              <a:gd name="connsiteY1" fmla="*/ 980488 h 1349820"/>
              <a:gd name="connsiteX2" fmla="*/ 4107976 w 4107976"/>
              <a:gd name="connsiteY2" fmla="*/ 1349820 h 1349820"/>
              <a:gd name="connsiteX3" fmla="*/ 586854 w 4107976"/>
              <a:gd name="connsiteY3" fmla="*/ 1349820 h 1349820"/>
              <a:gd name="connsiteX4" fmla="*/ 0 w 4107976"/>
              <a:gd name="connsiteY4" fmla="*/ 11497 h 1349820"/>
              <a:gd name="connsiteX0" fmla="*/ 1801505 w 5909481"/>
              <a:gd name="connsiteY0" fmla="*/ 11497 h 1923026"/>
              <a:gd name="connsiteX1" fmla="*/ 5909481 w 5909481"/>
              <a:gd name="connsiteY1" fmla="*/ 980488 h 1923026"/>
              <a:gd name="connsiteX2" fmla="*/ 5909481 w 5909481"/>
              <a:gd name="connsiteY2" fmla="*/ 1349820 h 1923026"/>
              <a:gd name="connsiteX3" fmla="*/ 0 w 5909481"/>
              <a:gd name="connsiteY3" fmla="*/ 1923026 h 1923026"/>
              <a:gd name="connsiteX4" fmla="*/ 1801505 w 5909481"/>
              <a:gd name="connsiteY4" fmla="*/ 11497 h 1923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481" h="1923026">
                <a:moveTo>
                  <a:pt x="1801505" y="11497"/>
                </a:moveTo>
                <a:cubicBezTo>
                  <a:pt x="6077803" y="-102234"/>
                  <a:pt x="4540156" y="657491"/>
                  <a:pt x="5909481" y="980488"/>
                </a:cubicBezTo>
                <a:lnTo>
                  <a:pt x="5909481" y="1349820"/>
                </a:lnTo>
                <a:lnTo>
                  <a:pt x="0" y="1923026"/>
                </a:lnTo>
                <a:lnTo>
                  <a:pt x="1801505" y="11497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marL="2155825" lvl="0" indent="-21558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dirty="0">
                <a:latin typeface="Arial" panose="020B0604020202020204" pitchFamily="34" charset="0"/>
              </a:rPr>
              <a:t>🏥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Healthcare Access</a:t>
            </a:r>
            <a:r>
              <a:rPr lang="pl-PL" altLang="pl-PL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required</a:t>
            </a:r>
            <a:r>
              <a:rPr lang="pl-PL" altLang="pl-PL" sz="1400" dirty="0"/>
              <a:t> for </a:t>
            </a:r>
            <a:r>
              <a:rPr lang="pl-PL" altLang="pl-PL" sz="1400" dirty="0" err="1"/>
              <a:t>registration</a:t>
            </a:r>
            <a:r>
              <a:rPr lang="pl-PL" altLang="pl-PL" sz="1400" dirty="0"/>
              <a:t> with the NFZ to </a:t>
            </a:r>
            <a:r>
              <a:rPr lang="pl-PL" altLang="pl-PL" sz="1400" dirty="0" err="1"/>
              <a:t>use</a:t>
            </a:r>
            <a:r>
              <a:rPr lang="pl-PL" altLang="pl-PL" sz="1400" dirty="0"/>
              <a:t> public </a:t>
            </a:r>
            <a:r>
              <a:rPr lang="pl-PL" altLang="pl-PL" sz="1400" dirty="0" err="1"/>
              <a:t>healthcare</a:t>
            </a:r>
            <a:r>
              <a:rPr lang="pl-PL" altLang="pl-PL" sz="1400" dirty="0"/>
              <a:t> services.</a:t>
            </a:r>
          </a:p>
          <a:p>
            <a:pPr marL="2246313" lvl="0" indent="-2246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dirty="0">
                <a:latin typeface="Arial" panose="020B0604020202020204" pitchFamily="34" charset="0"/>
              </a:rPr>
              <a:t>💸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Banking and Finance</a:t>
            </a:r>
            <a:r>
              <a:rPr lang="pl-PL" altLang="pl-PL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often</a:t>
            </a:r>
            <a:r>
              <a:rPr lang="pl-PL" altLang="pl-PL" sz="1400" dirty="0"/>
              <a:t> </a:t>
            </a:r>
            <a:r>
              <a:rPr lang="pl-PL" altLang="pl-PL" sz="1400" dirty="0" err="1"/>
              <a:t>needed</a:t>
            </a:r>
            <a:r>
              <a:rPr lang="pl-PL" altLang="pl-PL" sz="1400" dirty="0"/>
              <a:t> to open a bank </a:t>
            </a:r>
            <a:r>
              <a:rPr lang="pl-PL" altLang="pl-PL" sz="1400" dirty="0" err="1"/>
              <a:t>account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sign</a:t>
            </a:r>
            <a:r>
              <a:rPr lang="pl-PL" altLang="pl-PL" sz="1400" dirty="0"/>
              <a:t> </a:t>
            </a:r>
            <a:r>
              <a:rPr lang="pl-PL" altLang="pl-PL" sz="1400" dirty="0" err="1"/>
              <a:t>contracts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or</a:t>
            </a:r>
            <a:r>
              <a:rPr lang="pl-PL" altLang="pl-PL" sz="1400" dirty="0"/>
              <a:t> </a:t>
            </a:r>
            <a:r>
              <a:rPr lang="pl-PL" altLang="pl-PL" sz="1400" dirty="0" err="1"/>
              <a:t>manage</a:t>
            </a:r>
            <a:r>
              <a:rPr lang="pl-PL" altLang="pl-PL" sz="1400" dirty="0"/>
              <a:t> </a:t>
            </a:r>
            <a:r>
              <a:rPr lang="pl-PL" altLang="pl-PL" sz="1400" dirty="0" err="1"/>
              <a:t>financial</a:t>
            </a:r>
            <a:r>
              <a:rPr lang="pl-PL" altLang="pl-PL" sz="1400" dirty="0"/>
              <a:t> services.</a:t>
            </a:r>
          </a:p>
          <a:p>
            <a:pPr marL="2063750" lvl="0" indent="-2063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b="1" dirty="0">
                <a:latin typeface="Arial" panose="020B0604020202020204" pitchFamily="34" charset="0"/>
              </a:rPr>
              <a:t>🏠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Housing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Contracts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b="1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landlords</a:t>
            </a:r>
            <a:r>
              <a:rPr lang="pl-PL" altLang="pl-PL" sz="1400" dirty="0"/>
              <a:t> and </a:t>
            </a:r>
            <a:r>
              <a:rPr lang="pl-PL" altLang="pl-PL" sz="1400" dirty="0" err="1"/>
              <a:t>dormitories</a:t>
            </a:r>
            <a:r>
              <a:rPr lang="pl-PL" altLang="pl-PL" sz="1400" dirty="0"/>
              <a:t> </a:t>
            </a:r>
            <a:r>
              <a:rPr lang="pl-PL" altLang="pl-PL" sz="1400" dirty="0" err="1"/>
              <a:t>may</a:t>
            </a:r>
            <a:r>
              <a:rPr lang="pl-PL" altLang="pl-PL" sz="1400" dirty="0"/>
              <a:t> </a:t>
            </a:r>
            <a:r>
              <a:rPr lang="pl-PL" altLang="pl-PL" sz="1400" dirty="0" err="1"/>
              <a:t>request</a:t>
            </a:r>
            <a:r>
              <a:rPr lang="pl-PL" altLang="pl-PL" sz="1400" dirty="0"/>
              <a:t> PESEL for </a:t>
            </a:r>
            <a:r>
              <a:rPr lang="pl-PL" altLang="pl-PL" sz="1400" dirty="0" err="1"/>
              <a:t>rental</a:t>
            </a:r>
            <a:r>
              <a:rPr lang="pl-PL" altLang="pl-PL" sz="1400" dirty="0"/>
              <a:t> </a:t>
            </a:r>
            <a:r>
              <a:rPr lang="pl-PL" altLang="pl-PL" sz="1400" dirty="0" err="1"/>
              <a:t>agreements</a:t>
            </a:r>
            <a:r>
              <a:rPr lang="pl-PL" altLang="pl-PL" sz="1400" dirty="0"/>
              <a:t>.</a:t>
            </a:r>
          </a:p>
          <a:p>
            <a:pPr marL="2246313" lvl="0" indent="-2246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b="1" dirty="0">
                <a:latin typeface="Arial" panose="020B0604020202020204" pitchFamily="34" charset="0"/>
              </a:rPr>
              <a:t>🏛️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Administrative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Matters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b="1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simplifies</a:t>
            </a:r>
            <a:r>
              <a:rPr lang="pl-PL" altLang="pl-PL" sz="1400" dirty="0"/>
              <a:t> </a:t>
            </a:r>
            <a:r>
              <a:rPr lang="pl-PL" altLang="pl-PL" sz="1400" dirty="0" err="1"/>
              <a:t>dealing</a:t>
            </a:r>
            <a:r>
              <a:rPr lang="pl-PL" altLang="pl-PL" sz="1400" dirty="0"/>
              <a:t> with </a:t>
            </a:r>
            <a:r>
              <a:rPr lang="pl-PL" altLang="pl-PL" sz="1400" dirty="0" err="1"/>
              <a:t>Polish</a:t>
            </a:r>
            <a:r>
              <a:rPr lang="pl-PL" altLang="pl-PL" sz="1400" dirty="0"/>
              <a:t> </a:t>
            </a:r>
            <a:r>
              <a:rPr lang="pl-PL" altLang="pl-PL" sz="1400" dirty="0" err="1"/>
              <a:t>offices</a:t>
            </a:r>
            <a:r>
              <a:rPr lang="pl-PL" altLang="pl-PL" sz="1400" dirty="0"/>
              <a:t> (</a:t>
            </a:r>
            <a:r>
              <a:rPr lang="pl-PL" altLang="pl-PL" sz="1400" dirty="0" err="1"/>
              <a:t>e.g</a:t>
            </a:r>
            <a:r>
              <a:rPr lang="pl-PL" altLang="pl-PL" sz="1400" dirty="0"/>
              <a:t>., </a:t>
            </a:r>
            <a:r>
              <a:rPr lang="pl-PL" altLang="pl-PL" sz="1400" dirty="0" err="1"/>
              <a:t>residency</a:t>
            </a:r>
            <a:r>
              <a:rPr lang="pl-PL" altLang="pl-PL" sz="1400" dirty="0"/>
              <a:t> </a:t>
            </a:r>
            <a:r>
              <a:rPr lang="pl-PL" altLang="pl-PL" sz="1400" dirty="0" err="1"/>
              <a:t>registration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tax</a:t>
            </a:r>
            <a:r>
              <a:rPr lang="pl-PL" altLang="pl-PL" sz="1400" dirty="0"/>
              <a:t> </a:t>
            </a:r>
            <a:r>
              <a:rPr lang="pl-PL" altLang="pl-PL" sz="1400" dirty="0" err="1"/>
              <a:t>office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city</a:t>
            </a:r>
            <a:r>
              <a:rPr lang="pl-PL" altLang="pl-PL" sz="1400" dirty="0"/>
              <a:t> hall).</a:t>
            </a:r>
          </a:p>
          <a:p>
            <a:pPr marL="2246313" lvl="0" indent="-224631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b="1" dirty="0">
                <a:latin typeface="Arial" panose="020B0604020202020204" pitchFamily="34" charset="0"/>
              </a:rPr>
              <a:t>📱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Everyday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Services </a:t>
            </a:r>
            <a:r>
              <a:rPr lang="pl-PL" altLang="pl-PL" sz="1400" b="1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may</a:t>
            </a:r>
            <a:r>
              <a:rPr lang="pl-PL" altLang="pl-PL" sz="1400" dirty="0"/>
              <a:t> be </a:t>
            </a:r>
            <a:r>
              <a:rPr lang="pl-PL" altLang="pl-PL" sz="1400" dirty="0" err="1"/>
              <a:t>needed</a:t>
            </a:r>
            <a:r>
              <a:rPr lang="pl-PL" altLang="pl-PL" sz="1400" dirty="0"/>
              <a:t> for mobile </a:t>
            </a:r>
            <a:r>
              <a:rPr lang="pl-PL" altLang="pl-PL" sz="1400" dirty="0" err="1"/>
              <a:t>phone</a:t>
            </a:r>
            <a:r>
              <a:rPr lang="pl-PL" altLang="pl-PL" sz="1400" dirty="0"/>
              <a:t> </a:t>
            </a:r>
            <a:r>
              <a:rPr lang="pl-PL" altLang="pl-PL" sz="1400" dirty="0" err="1"/>
              <a:t>contracts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internet</a:t>
            </a:r>
            <a:r>
              <a:rPr lang="pl-PL" altLang="pl-PL" sz="1400" dirty="0"/>
              <a:t> </a:t>
            </a:r>
            <a:r>
              <a:rPr lang="pl-PL" altLang="pl-PL" sz="1400" dirty="0" err="1"/>
              <a:t>subscriptions</a:t>
            </a:r>
            <a:r>
              <a:rPr lang="pl-PL" altLang="pl-PL" sz="1400" dirty="0"/>
              <a:t>, </a:t>
            </a:r>
            <a:r>
              <a:rPr lang="pl-PL" altLang="pl-PL" sz="1400" dirty="0" err="1"/>
              <a:t>or</a:t>
            </a:r>
            <a:r>
              <a:rPr lang="pl-PL" altLang="pl-PL" sz="1400" dirty="0"/>
              <a:t> </a:t>
            </a:r>
            <a:r>
              <a:rPr lang="pl-PL" altLang="pl-PL" sz="1400" dirty="0" err="1"/>
              <a:t>insurance</a:t>
            </a:r>
            <a:r>
              <a:rPr lang="pl-PL" altLang="pl-PL" sz="1400" dirty="0"/>
              <a:t>.</a:t>
            </a:r>
          </a:p>
          <a:p>
            <a:pPr marL="2063750" lvl="0" indent="-20637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l-PL" altLang="pl-PL" sz="1400" b="1" dirty="0">
                <a:latin typeface="Arial" panose="020B0604020202020204" pitchFamily="34" charset="0"/>
              </a:rPr>
              <a:t>🎓 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University </a:t>
            </a:r>
            <a:r>
              <a:rPr lang="pl-PL" altLang="pl-PL" sz="1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Records</a:t>
            </a:r>
            <a:r>
              <a:rPr lang="pl-PL" altLang="pl-PL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l-PL" altLang="pl-PL" sz="1400" b="1" dirty="0">
                <a:latin typeface="Arial" panose="020B0604020202020204" pitchFamily="34" charset="0"/>
              </a:rPr>
              <a:t>– </a:t>
            </a:r>
            <a:r>
              <a:rPr lang="pl-PL" altLang="pl-PL" sz="1400" dirty="0" err="1"/>
              <a:t>allows</a:t>
            </a:r>
            <a:r>
              <a:rPr lang="pl-PL" altLang="pl-PL" sz="1400" dirty="0"/>
              <a:t> </a:t>
            </a:r>
            <a:r>
              <a:rPr lang="pl-PL" altLang="pl-PL" sz="1400" dirty="0" err="1"/>
              <a:t>universities</a:t>
            </a:r>
            <a:r>
              <a:rPr lang="pl-PL" altLang="pl-PL" sz="1400" dirty="0"/>
              <a:t> to register </a:t>
            </a:r>
            <a:r>
              <a:rPr lang="pl-PL" altLang="pl-PL" sz="1400" dirty="0" err="1"/>
              <a:t>students</a:t>
            </a:r>
            <a:r>
              <a:rPr lang="pl-PL" altLang="pl-PL" sz="1400" dirty="0"/>
              <a:t> </a:t>
            </a:r>
            <a:r>
              <a:rPr lang="pl-PL" altLang="pl-PL" sz="1400" dirty="0" err="1"/>
              <a:t>more</a:t>
            </a:r>
            <a:r>
              <a:rPr lang="pl-PL" altLang="pl-PL" sz="1400" dirty="0"/>
              <a:t> </a:t>
            </a:r>
            <a:r>
              <a:rPr lang="pl-PL" altLang="pl-PL" sz="1400" dirty="0" err="1"/>
              <a:t>efficiently</a:t>
            </a:r>
            <a:r>
              <a:rPr lang="pl-PL" altLang="pl-PL" sz="1400" dirty="0"/>
              <a:t> in </a:t>
            </a:r>
            <a:r>
              <a:rPr lang="pl-PL" altLang="pl-PL" sz="1400" dirty="0" err="1"/>
              <a:t>national</a:t>
            </a:r>
            <a:r>
              <a:rPr lang="pl-PL" altLang="pl-PL" sz="1400" dirty="0"/>
              <a:t> </a:t>
            </a:r>
            <a:r>
              <a:rPr lang="pl-PL" altLang="pl-PL" sz="1400" dirty="0" err="1"/>
              <a:t>education</a:t>
            </a:r>
            <a:r>
              <a:rPr lang="pl-PL" altLang="pl-PL" sz="1400" dirty="0"/>
              <a:t> </a:t>
            </a:r>
            <a:r>
              <a:rPr lang="pl-PL" altLang="pl-PL" sz="1400" dirty="0" err="1"/>
              <a:t>systems</a:t>
            </a:r>
            <a:r>
              <a:rPr lang="pl-PL" altLang="pl-PL" sz="1400" dirty="0"/>
              <a:t>.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422630D4-DBA5-46B3-A499-F05EB173E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300" y="4260738"/>
            <a:ext cx="57445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19E272A4-21B3-4515-B85B-B32FA9E2A837}"/>
              </a:ext>
            </a:extLst>
          </p:cNvPr>
          <p:cNvSpPr/>
          <p:nvPr/>
        </p:nvSpPr>
        <p:spPr>
          <a:xfrm>
            <a:off x="7995354" y="3345727"/>
            <a:ext cx="38213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💸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Reduced Medical Costs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dirty="0"/>
              <a:t>– with NFZ, most medical consultations, treatments, and hospital stays are free of charge or significantly reduced.</a:t>
            </a:r>
            <a:endParaRPr lang="pl-PL" sz="1600" dirty="0"/>
          </a:p>
          <a:p>
            <a:r>
              <a:rPr lang="en-US" sz="1600" dirty="0"/>
              <a:t>🚑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Emergency Coverage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l-PL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dirty="0"/>
              <a:t>– NFZ covers emergency services, including ambulance transport and urgent hospital treatment.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109148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Student ID </a:t>
            </a:r>
            <a:r>
              <a:rPr lang="pl-PL" dirty="0" err="1">
                <a:solidFill>
                  <a:srgbClr val="01B0A8"/>
                </a:solidFill>
              </a:rPr>
              <a:t>card</a:t>
            </a:r>
            <a:endParaRPr lang="pl-PL" dirty="0">
              <a:solidFill>
                <a:srgbClr val="01B0A8"/>
              </a:solidFill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305262" y="1926425"/>
            <a:ext cx="401421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ea typeface="+mn-lt"/>
                <a:cs typeface="+mn-lt"/>
              </a:rPr>
              <a:t>d</a:t>
            </a:r>
            <a:r>
              <a:rPr lang="en-US" dirty="0" err="1">
                <a:ea typeface="+mn-lt"/>
                <a:cs typeface="+mn-lt"/>
              </a:rPr>
              <a:t>ocument</a:t>
            </a:r>
            <a:r>
              <a:rPr lang="en-US" dirty="0">
                <a:ea typeface="+mn-lt"/>
                <a:cs typeface="+mn-lt"/>
              </a:rPr>
              <a:t> that proves you are a student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at</a:t>
            </a:r>
            <a:r>
              <a:rPr lang="pl-PL" dirty="0">
                <a:ea typeface="+mn-lt"/>
                <a:cs typeface="+mn-lt"/>
              </a:rPr>
              <a:t> PUMS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ea typeface="+mn-lt"/>
                <a:cs typeface="+mn-lt"/>
              </a:rPr>
              <a:t>i</a:t>
            </a:r>
            <a:r>
              <a:rPr lang="en-US" dirty="0" err="1">
                <a:ea typeface="+mn-lt"/>
                <a:cs typeface="+mn-lt"/>
              </a:rPr>
              <a:t>ts</a:t>
            </a:r>
            <a:r>
              <a:rPr lang="en-US" dirty="0">
                <a:ea typeface="+mn-lt"/>
                <a:cs typeface="+mn-lt"/>
              </a:rPr>
              <a:t> validity must be </a:t>
            </a:r>
            <a:r>
              <a:rPr lang="pl-PL" dirty="0" err="1">
                <a:ea typeface="+mn-lt"/>
                <a:cs typeface="+mn-lt"/>
              </a:rPr>
              <a:t>extended</a:t>
            </a:r>
            <a:r>
              <a:rPr lang="en-US" dirty="0">
                <a:ea typeface="+mn-lt"/>
                <a:cs typeface="+mn-lt"/>
              </a:rPr>
              <a:t> twice during the academic year (by the end of October and March)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>
                <a:ea typeface="+mn-lt"/>
                <a:cs typeface="+mn-lt"/>
              </a:rPr>
              <a:t>it's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necessary</a:t>
            </a:r>
            <a:r>
              <a:rPr lang="pl-PL" dirty="0">
                <a:ea typeface="+mn-lt"/>
                <a:cs typeface="+mn-lt"/>
              </a:rPr>
              <a:t> to </a:t>
            </a:r>
            <a:r>
              <a:rPr lang="pl-PL" dirty="0" err="1">
                <a:ea typeface="+mn-lt"/>
                <a:cs typeface="+mn-lt"/>
              </a:rPr>
              <a:t>get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access</a:t>
            </a:r>
            <a:r>
              <a:rPr lang="pl-PL" dirty="0">
                <a:ea typeface="+mn-lt"/>
                <a:cs typeface="+mn-lt"/>
              </a:rPr>
              <a:t> to </a:t>
            </a:r>
            <a:r>
              <a:rPr lang="en-US" dirty="0">
                <a:ea typeface="+mn-lt"/>
                <a:cs typeface="+mn-lt"/>
              </a:rPr>
              <a:t>exam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room</a:t>
            </a:r>
            <a:r>
              <a:rPr lang="en-US" dirty="0">
                <a:ea typeface="+mn-lt"/>
                <a:cs typeface="+mn-lt"/>
              </a:rPr>
              <a:t>, dormitories, clinical hospitals, etc.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>
                <a:ea typeface="+mn-lt"/>
                <a:cs typeface="+mn-lt"/>
              </a:rPr>
              <a:t>it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must</a:t>
            </a:r>
            <a:r>
              <a:rPr lang="pl-PL" dirty="0">
                <a:ea typeface="+mn-lt"/>
                <a:cs typeface="+mn-lt"/>
              </a:rPr>
              <a:t> be </a:t>
            </a:r>
            <a:r>
              <a:rPr lang="pl-PL" dirty="0" err="1">
                <a:ea typeface="+mn-lt"/>
                <a:cs typeface="+mn-lt"/>
              </a:rPr>
              <a:t>shown</a:t>
            </a:r>
            <a:r>
              <a:rPr lang="pl-PL" dirty="0">
                <a:ea typeface="+mn-lt"/>
                <a:cs typeface="+mn-lt"/>
              </a:rPr>
              <a:t> to </a:t>
            </a:r>
            <a:r>
              <a:rPr lang="pl-PL" dirty="0" err="1">
                <a:ea typeface="+mn-lt"/>
                <a:cs typeface="+mn-lt"/>
              </a:rPr>
              <a:t>obtain</a:t>
            </a:r>
            <a:r>
              <a:rPr lang="pl-PL" dirty="0">
                <a:ea typeface="+mn-lt"/>
                <a:cs typeface="+mn-lt"/>
              </a:rPr>
              <a:t> public transport (and </a:t>
            </a:r>
            <a:r>
              <a:rPr lang="pl-PL" dirty="0" err="1">
                <a:ea typeface="+mn-lt"/>
                <a:cs typeface="+mn-lt"/>
              </a:rPr>
              <a:t>other</a:t>
            </a:r>
            <a:r>
              <a:rPr lang="pl-PL" dirty="0">
                <a:ea typeface="+mn-lt"/>
                <a:cs typeface="+mn-lt"/>
              </a:rPr>
              <a:t>)</a:t>
            </a:r>
            <a:r>
              <a:rPr lang="en-US" dirty="0">
                <a:ea typeface="+mn-lt"/>
                <a:cs typeface="+mn-lt"/>
              </a:rPr>
              <a:t> discounts</a:t>
            </a:r>
            <a:r>
              <a:rPr lang="pl-PL" dirty="0">
                <a:ea typeface="+mn-lt"/>
                <a:cs typeface="+mn-lt"/>
              </a:rPr>
              <a:t> for </a:t>
            </a:r>
            <a:r>
              <a:rPr lang="pl-PL" dirty="0" err="1">
                <a:ea typeface="+mn-lt"/>
                <a:cs typeface="+mn-lt"/>
              </a:rPr>
              <a:t>students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under 26</a:t>
            </a:r>
            <a:endParaRPr lang="pl-PL" dirty="0">
              <a:ea typeface="Calibri"/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157935E-AE91-45C7-BA9D-A6AAA08A6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969" y="1886122"/>
            <a:ext cx="4014216" cy="254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2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1st </a:t>
            </a:r>
            <a:r>
              <a:rPr lang="pl-PL" dirty="0" err="1">
                <a:solidFill>
                  <a:srgbClr val="01B0A8"/>
                </a:solidFill>
              </a:rPr>
              <a:t>year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at</a:t>
            </a:r>
            <a:r>
              <a:rPr lang="pl-PL" dirty="0">
                <a:solidFill>
                  <a:srgbClr val="01B0A8"/>
                </a:solidFill>
              </a:rPr>
              <a:t> PUMS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082004" y="1860734"/>
            <a:ext cx="536446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/>
              <a:t>1st </a:t>
            </a:r>
            <a:r>
              <a:rPr lang="pl-PL" dirty="0" err="1"/>
              <a:t>year</a:t>
            </a:r>
            <a:r>
              <a:rPr lang="en-US" dirty="0"/>
              <a:t> students must </a:t>
            </a:r>
            <a:r>
              <a:rPr lang="pl-PL" dirty="0" err="1"/>
              <a:t>successfully</a:t>
            </a:r>
            <a:r>
              <a:rPr lang="pl-PL" dirty="0"/>
              <a:t> </a:t>
            </a:r>
            <a:r>
              <a:rPr lang="en-US" dirty="0"/>
              <a:t>complete</a:t>
            </a:r>
            <a:r>
              <a:rPr lang="pl-PL" dirty="0"/>
              <a:t> </a:t>
            </a:r>
            <a:r>
              <a:rPr lang="pl-PL" b="1" dirty="0"/>
              <a:t>Gross </a:t>
            </a:r>
            <a:r>
              <a:rPr lang="pl-PL" b="1" dirty="0" err="1"/>
              <a:t>Anatomy</a:t>
            </a:r>
            <a:r>
              <a:rPr lang="pl-PL" b="1" dirty="0"/>
              <a:t>, </a:t>
            </a:r>
            <a:r>
              <a:rPr lang="pl-PL" b="1" dirty="0" err="1"/>
              <a:t>Physiology</a:t>
            </a:r>
            <a:r>
              <a:rPr lang="pl-PL" b="1" dirty="0"/>
              <a:t> and </a:t>
            </a:r>
            <a:r>
              <a:rPr lang="pl-PL" b="1" dirty="0" err="1"/>
              <a:t>Histology</a:t>
            </a:r>
            <a:r>
              <a:rPr lang="pl-PL" b="1" dirty="0"/>
              <a:t> &amp; </a:t>
            </a:r>
            <a:r>
              <a:rPr lang="pl-PL" b="1" dirty="0" err="1"/>
              <a:t>Embriology</a:t>
            </a:r>
            <a:r>
              <a:rPr lang="en-US" b="1" dirty="0"/>
              <a:t> </a:t>
            </a:r>
            <a:r>
              <a:rPr lang="en-US" dirty="0"/>
              <a:t>courses and pass exam</a:t>
            </a:r>
            <a:r>
              <a:rPr lang="pl-PL" dirty="0"/>
              <a:t>s in </a:t>
            </a:r>
            <a:r>
              <a:rPr lang="pl-PL" dirty="0" err="1"/>
              <a:t>these</a:t>
            </a:r>
            <a:r>
              <a:rPr lang="pl-PL" dirty="0"/>
              <a:t> </a:t>
            </a:r>
            <a:r>
              <a:rPr lang="pl-PL" dirty="0" err="1"/>
              <a:t>subjects</a:t>
            </a:r>
            <a:r>
              <a:rPr lang="pl-PL" dirty="0"/>
              <a:t> </a:t>
            </a:r>
            <a:r>
              <a:rPr lang="en-US" dirty="0"/>
              <a:t>in  order to advance to the next year. </a:t>
            </a:r>
            <a:r>
              <a:rPr lang="pl-PL" dirty="0" err="1"/>
              <a:t>Conditional</a:t>
            </a:r>
            <a:r>
              <a:rPr lang="pl-PL" dirty="0"/>
              <a:t> </a:t>
            </a:r>
            <a:r>
              <a:rPr lang="pl-PL" dirty="0" err="1"/>
              <a:t>entry</a:t>
            </a:r>
            <a:r>
              <a:rPr lang="pl-PL" dirty="0"/>
              <a:t> to the </a:t>
            </a:r>
            <a:r>
              <a:rPr lang="pl-PL" dirty="0" err="1"/>
              <a:t>second</a:t>
            </a:r>
            <a:r>
              <a:rPr lang="pl-PL" dirty="0"/>
              <a:t> </a:t>
            </a:r>
            <a:r>
              <a:rPr lang="pl-PL" dirty="0" err="1"/>
              <a:t>year</a:t>
            </a:r>
            <a:r>
              <a:rPr lang="pl-PL" dirty="0"/>
              <a:t> </a:t>
            </a:r>
            <a:r>
              <a:rPr lang="pl-PL" dirty="0" err="1"/>
              <a:t>without</a:t>
            </a:r>
            <a:r>
              <a:rPr lang="pl-PL" dirty="0"/>
              <a:t> </a:t>
            </a:r>
            <a:r>
              <a:rPr lang="pl-PL" dirty="0" err="1"/>
              <a:t>these</a:t>
            </a:r>
            <a:r>
              <a:rPr lang="pl-PL" dirty="0"/>
              <a:t> </a:t>
            </a:r>
            <a:r>
              <a:rPr lang="pl-PL" dirty="0" err="1"/>
              <a:t>foundations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not </a:t>
            </a:r>
            <a:r>
              <a:rPr lang="pl-PL" dirty="0" err="1"/>
              <a:t>possible</a:t>
            </a:r>
            <a:r>
              <a:rPr lang="pl-PL" dirty="0"/>
              <a:t>. </a:t>
            </a:r>
          </a:p>
          <a:p>
            <a:r>
              <a:rPr lang="pl-PL" dirty="0"/>
              <a:t>I</a:t>
            </a:r>
            <a:r>
              <a:rPr lang="en-US" dirty="0"/>
              <a:t>f you experience </a:t>
            </a:r>
            <a:r>
              <a:rPr lang="en-US" b="1" dirty="0"/>
              <a:t>difficulties with any course</a:t>
            </a:r>
            <a:r>
              <a:rPr lang="en-US" dirty="0"/>
              <a:t>, please do not wait until </a:t>
            </a:r>
            <a:r>
              <a:rPr lang="en-US" b="1" dirty="0"/>
              <a:t>the end of the semester</a:t>
            </a:r>
            <a:r>
              <a:rPr lang="en-US" dirty="0"/>
              <a:t> to seek help. We strongly encourage you to </a:t>
            </a:r>
            <a:r>
              <a:rPr lang="en-US" b="1" dirty="0"/>
              <a:t>contact the Dean’s Office as soon as you notice challenges</a:t>
            </a:r>
            <a:r>
              <a:rPr lang="en-US" dirty="0"/>
              <a:t>.</a:t>
            </a:r>
          </a:p>
          <a:p>
            <a:r>
              <a:rPr lang="en-US" dirty="0"/>
              <a:t>By reaching out early, we will be able to organize </a:t>
            </a:r>
            <a:r>
              <a:rPr lang="en-US" b="1" dirty="0"/>
              <a:t>tutoring or other forms of support</a:t>
            </a:r>
            <a:r>
              <a:rPr lang="en-US" dirty="0"/>
              <a:t> provided by the Dean, which can make a real difference in your learning and academic success.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pl-PL" dirty="0">
              <a:cs typeface="Calibri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40A81D0-3208-43BC-B758-361DC5F3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446472" y="1507883"/>
            <a:ext cx="3457410" cy="345741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4547DBF-E623-429A-BE6B-65B5534D234A}"/>
              </a:ext>
            </a:extLst>
          </p:cNvPr>
          <p:cNvSpPr txBox="1"/>
          <p:nvPr/>
        </p:nvSpPr>
        <p:spPr>
          <a:xfrm>
            <a:off x="8867164" y="5742459"/>
            <a:ext cx="3136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6" tooltip="https://www.pngall.com/exam-png/"/>
              </a:rPr>
              <a:t>To zdjęcie</a:t>
            </a:r>
            <a:r>
              <a:rPr lang="pl-PL" sz="900" dirty="0"/>
              <a:t>, autor: Nieznany autor, licencja: </a:t>
            </a:r>
            <a:r>
              <a:rPr lang="pl-PL" sz="900" dirty="0">
                <a:hlinkClick r:id="rId7" tooltip="https://creativecommons.org/licenses/by-nc/3.0/"/>
              </a:rPr>
              <a:t>CC BY-NC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1519609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391F0A6-909F-43E2-B751-667F9E1C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09528" y="924944"/>
            <a:ext cx="3882472" cy="3882472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Must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do’s</a:t>
            </a:r>
            <a:r>
              <a:rPr lang="pl-PL" dirty="0">
                <a:solidFill>
                  <a:srgbClr val="01B0A8"/>
                </a:solidFill>
              </a:rPr>
              <a:t>: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250375" y="1646646"/>
            <a:ext cx="5315377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accept the electronic oath </a:t>
            </a:r>
            <a:r>
              <a:rPr lang="en-GB" dirty="0">
                <a:ea typeface="+mn-lt"/>
                <a:cs typeface="+mn-lt"/>
              </a:rPr>
              <a:t>(e-</a:t>
            </a:r>
            <a:r>
              <a:rPr lang="en-GB" dirty="0" err="1">
                <a:ea typeface="+mn-lt"/>
                <a:cs typeface="+mn-lt"/>
              </a:rPr>
              <a:t>Ślubowanie</a:t>
            </a:r>
            <a:r>
              <a:rPr lang="en-GB" dirty="0">
                <a:ea typeface="+mn-lt"/>
                <a:cs typeface="+mn-lt"/>
              </a:rPr>
              <a:t>)</a:t>
            </a:r>
            <a:r>
              <a:rPr lang="en-GB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en-GB" dirty="0"/>
              <a:t>in the AKSON system</a:t>
            </a:r>
            <a:r>
              <a:rPr lang="pl-PL" dirty="0"/>
              <a:t> </a:t>
            </a:r>
            <a:r>
              <a:rPr lang="pl-PL" sz="1400" dirty="0"/>
              <a:t>(</a:t>
            </a:r>
            <a:r>
              <a:rPr lang="pl-PL" sz="1400" dirty="0">
                <a:ea typeface="+mn-lt"/>
                <a:cs typeface="+mn-lt"/>
              </a:rPr>
              <a:t>by </a:t>
            </a:r>
            <a:r>
              <a:rPr lang="pl-PL" sz="1400" dirty="0" err="1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September</a:t>
            </a:r>
            <a:r>
              <a:rPr lang="pl-PL" sz="1400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 15</a:t>
            </a:r>
            <a:r>
              <a:rPr lang="pl-PL" sz="1400" dirty="0">
                <a:ea typeface="+mn-lt"/>
                <a:cs typeface="+mn-lt"/>
              </a:rPr>
              <a:t>)</a:t>
            </a:r>
            <a:endParaRPr lang="pl-PL" sz="1400" i="1" dirty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health insurance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pl-PL" sz="1400" dirty="0">
                <a:ea typeface="+mn-lt"/>
                <a:cs typeface="+mn-lt"/>
              </a:rPr>
              <a:t>(proof to DO by </a:t>
            </a:r>
            <a:r>
              <a:rPr lang="pl-PL" sz="1400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March 31</a:t>
            </a:r>
            <a:r>
              <a:rPr lang="pl-PL" sz="1400" dirty="0">
                <a:ea typeface="+mn-lt"/>
                <a:cs typeface="+mn-lt"/>
              </a:rPr>
              <a:t>)</a:t>
            </a:r>
            <a:endParaRPr lang="en-US" sz="14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visa/temporary stay card </a:t>
            </a:r>
            <a:r>
              <a:rPr lang="en-US" dirty="0">
                <a:ea typeface="+mn-lt"/>
                <a:cs typeface="+mn-lt"/>
              </a:rPr>
              <a:t>for students outside the EU and proof of residence for students from the EU</a:t>
            </a:r>
            <a:endParaRPr lang="pl-PL" dirty="0">
              <a:ea typeface="+mn-lt"/>
              <a:cs typeface="+mn-lt"/>
            </a:endParaRPr>
          </a:p>
          <a:p>
            <a:pPr>
              <a:tabLst>
                <a:tab pos="274638" algn="l"/>
              </a:tabLst>
            </a:pPr>
            <a:r>
              <a:rPr lang="pl-PL" dirty="0">
                <a:ea typeface="+mn-lt"/>
                <a:cs typeface="+mn-lt"/>
              </a:rPr>
              <a:t>	</a:t>
            </a:r>
            <a:r>
              <a:rPr lang="pl-PL" sz="1400" dirty="0">
                <a:ea typeface="+mn-lt"/>
                <a:cs typeface="+mn-lt"/>
              </a:rPr>
              <a:t>(proof to DO by </a:t>
            </a:r>
            <a:r>
              <a:rPr lang="pl-PL" sz="1400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March 31</a:t>
            </a:r>
            <a:r>
              <a:rPr lang="pl-PL" sz="1400" dirty="0">
                <a:ea typeface="+mn-lt"/>
                <a:cs typeface="+mn-lt"/>
              </a:rPr>
              <a:t>)</a:t>
            </a:r>
            <a:endParaRPr lang="en-US" sz="14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h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epatitis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B vaccination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pl-PL" sz="1400" dirty="0">
                <a:ea typeface="+mn-lt"/>
                <a:cs typeface="+mn-lt"/>
              </a:rPr>
              <a:t>(proof to DO by </a:t>
            </a:r>
            <a:r>
              <a:rPr lang="pl-PL" sz="1400" dirty="0" err="1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September</a:t>
            </a:r>
            <a:r>
              <a:rPr lang="pl-PL" sz="1400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 30</a:t>
            </a:r>
            <a:r>
              <a:rPr lang="pl-PL" sz="1400" dirty="0">
                <a:ea typeface="+mn-lt"/>
                <a:cs typeface="+mn-lt"/>
              </a:rPr>
              <a:t>)</a:t>
            </a:r>
            <a:endParaRPr lang="en-US" sz="1400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PESEL</a:t>
            </a:r>
            <a:r>
              <a:rPr lang="en-US" dirty="0">
                <a:ea typeface="+mn-lt"/>
                <a:cs typeface="+mn-lt"/>
              </a:rPr>
              <a:t> num</a:t>
            </a:r>
            <a:r>
              <a:rPr lang="pl-PL" dirty="0">
                <a:ea typeface="+mn-lt"/>
                <a:cs typeface="+mn-lt"/>
              </a:rPr>
              <a:t>b</a:t>
            </a:r>
            <a:r>
              <a:rPr lang="en-US" dirty="0" err="1">
                <a:ea typeface="+mn-lt"/>
                <a:cs typeface="+mn-lt"/>
              </a:rPr>
              <a:t>er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sz="1400" dirty="0">
                <a:ea typeface="+mn-lt"/>
                <a:cs typeface="+mn-lt"/>
              </a:rPr>
              <a:t>(proof to DO by </a:t>
            </a:r>
            <a:r>
              <a:rPr lang="pl-PL" sz="1400" dirty="0" err="1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November</a:t>
            </a:r>
            <a:r>
              <a:rPr lang="pl-PL" sz="1400" dirty="0">
                <a:solidFill>
                  <a:schemeClr val="accent2">
                    <a:lumMod val="75000"/>
                  </a:schemeClr>
                </a:solidFill>
                <a:ea typeface="+mn-lt"/>
                <a:cs typeface="+mn-lt"/>
              </a:rPr>
              <a:t> 30</a:t>
            </a:r>
            <a:r>
              <a:rPr lang="pl-PL" sz="1400" dirty="0">
                <a:ea typeface="+mn-lt"/>
                <a:cs typeface="+mn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b="1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criminal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pl-PL" b="1" dirty="0" err="1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background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 </a:t>
            </a:r>
            <a:r>
              <a:rPr lang="pl-PL" dirty="0">
                <a:ea typeface="+mn-lt"/>
                <a:cs typeface="+mn-lt"/>
              </a:rPr>
              <a:t>report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Polish phone number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ea typeface="+mn-lt"/>
                <a:cs typeface="+mn-lt"/>
              </a:rPr>
              <a:t>s</a:t>
            </a:r>
            <a:r>
              <a:rPr lang="en-US" dirty="0" err="1">
                <a:ea typeface="+mn-lt"/>
                <a:cs typeface="+mn-lt"/>
              </a:rPr>
              <a:t>etting</a:t>
            </a:r>
            <a:r>
              <a:rPr lang="en-US" dirty="0">
                <a:ea typeface="+mn-lt"/>
                <a:cs typeface="+mn-lt"/>
              </a:rPr>
              <a:t> up bank account in Poland </a:t>
            </a:r>
            <a:r>
              <a:rPr lang="en-US" i="1" dirty="0">
                <a:ea typeface="+mn-lt"/>
                <a:cs typeface="+mn-lt"/>
              </a:rPr>
              <a:t>(advisable and helpful)</a:t>
            </a:r>
            <a:endParaRPr lang="pl-PL" i="1" dirty="0"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cs typeface="Calibri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20DAF0-7DE8-4379-BB90-1A8255BE5E04}"/>
              </a:ext>
            </a:extLst>
          </p:cNvPr>
          <p:cNvSpPr txBox="1"/>
          <p:nvPr/>
        </p:nvSpPr>
        <p:spPr>
          <a:xfrm>
            <a:off x="8754863" y="5742459"/>
            <a:ext cx="33168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3" tooltip="https://libraryheather.com/category/reference/"/>
              </a:rPr>
              <a:t>To zdjęcie</a:t>
            </a:r>
            <a:r>
              <a:rPr lang="pl-PL" sz="900" dirty="0"/>
              <a:t>, autor: Nieznany autor, licencja: </a:t>
            </a:r>
            <a:r>
              <a:rPr lang="pl-PL" sz="900" dirty="0">
                <a:hlinkClick r:id="rId7" tooltip="https://creativecommons.org/licenses/by-nc/3.0/"/>
              </a:rPr>
              <a:t>CC BY-NC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2323312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 err="1">
                <a:solidFill>
                  <a:srgbClr val="01B0A8"/>
                </a:solidFill>
              </a:rPr>
              <a:t>Problems</a:t>
            </a:r>
            <a:r>
              <a:rPr lang="pl-PL" dirty="0">
                <a:solidFill>
                  <a:srgbClr val="01B0A8"/>
                </a:solidFill>
              </a:rPr>
              <a:t>? </a:t>
            </a:r>
            <a:r>
              <a:rPr lang="pl-PL" dirty="0" err="1">
                <a:solidFill>
                  <a:srgbClr val="01B0A8"/>
                </a:solidFill>
              </a:rPr>
              <a:t>You’re</a:t>
            </a:r>
            <a:r>
              <a:rPr lang="pl-PL" dirty="0">
                <a:solidFill>
                  <a:srgbClr val="01B0A8"/>
                </a:solidFill>
              </a:rPr>
              <a:t> not </a:t>
            </a:r>
            <a:r>
              <a:rPr lang="pl-PL" dirty="0" err="1">
                <a:solidFill>
                  <a:srgbClr val="01B0A8"/>
                </a:solidFill>
              </a:rPr>
              <a:t>alone</a:t>
            </a:r>
            <a:r>
              <a:rPr lang="pl-PL" dirty="0">
                <a:solidFill>
                  <a:srgbClr val="01B0A8"/>
                </a:solidFill>
              </a:rPr>
              <a:t>!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E5E5ADD-3EF5-4D64-8ADB-002F5B2282B5}"/>
              </a:ext>
            </a:extLst>
          </p:cNvPr>
          <p:cNvSpPr txBox="1"/>
          <p:nvPr/>
        </p:nvSpPr>
        <p:spPr>
          <a:xfrm>
            <a:off x="3627506" y="1865875"/>
            <a:ext cx="528160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cs typeface="Calibri"/>
              </a:rPr>
              <a:t>English-speaking physicians</a:t>
            </a:r>
            <a:r>
              <a:rPr lang="pl-PL" dirty="0">
                <a:cs typeface="Calibri"/>
              </a:rPr>
              <a:t> (set </a:t>
            </a:r>
            <a:r>
              <a:rPr lang="pl-PL" dirty="0" err="1">
                <a:cs typeface="Calibri"/>
              </a:rPr>
              <a:t>an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appointment</a:t>
            </a:r>
            <a:r>
              <a:rPr lang="pl-PL" dirty="0">
                <a:cs typeface="Calibri"/>
              </a:rPr>
              <a:t> with Anna Tomczak </a:t>
            </a:r>
            <a:r>
              <a:rPr lang="en-US" dirty="0">
                <a:ea typeface="+mn-lt"/>
                <a:cs typeface="+mn-lt"/>
              </a:rPr>
              <a:t>61 854 72 24</a:t>
            </a:r>
            <a:r>
              <a:rPr lang="pl-PL" dirty="0">
                <a:ea typeface="+mn-lt"/>
                <a:cs typeface="+mn-lt"/>
              </a:rPr>
              <a:t> atomczak@ump.edu.pl)</a:t>
            </a:r>
            <a:endParaRPr lang="en-US" dirty="0">
              <a:cs typeface="Calibri"/>
            </a:endParaRPr>
          </a:p>
          <a:p>
            <a:r>
              <a:rPr lang="en-US" b="1" dirty="0">
                <a:cs typeface="Calibri"/>
              </a:rPr>
              <a:t>Free psychological counseling</a:t>
            </a:r>
            <a:r>
              <a:rPr lang="pl-PL" b="1" dirty="0">
                <a:cs typeface="Calibri"/>
              </a:rPr>
              <a:t> </a:t>
            </a:r>
            <a:r>
              <a:rPr lang="pl-PL" dirty="0">
                <a:cs typeface="Calibri"/>
              </a:rPr>
              <a:t>(CAPS)</a:t>
            </a:r>
            <a:endParaRPr lang="en-US" dirty="0">
              <a:cs typeface="Calibri"/>
            </a:endParaRPr>
          </a:p>
          <a:p>
            <a:r>
              <a:rPr lang="en-US" b="1" dirty="0">
                <a:cs typeface="Calibri"/>
              </a:rPr>
              <a:t>Dean’s </a:t>
            </a:r>
            <a:r>
              <a:rPr lang="pl-PL" b="1" dirty="0">
                <a:cs typeface="Calibri"/>
              </a:rPr>
              <a:t>O</a:t>
            </a:r>
            <a:r>
              <a:rPr lang="en-US" b="1" dirty="0" err="1">
                <a:cs typeface="Calibri"/>
              </a:rPr>
              <a:t>ffice</a:t>
            </a:r>
            <a:r>
              <a:rPr lang="pl-PL" b="1" dirty="0">
                <a:cs typeface="Calibri"/>
              </a:rPr>
              <a:t> </a:t>
            </a:r>
            <a:r>
              <a:rPr lang="pl-PL" dirty="0">
                <a:cs typeface="Calibri"/>
              </a:rPr>
              <a:t>(ul. Jackowskiego 41, 1st </a:t>
            </a:r>
            <a:r>
              <a:rPr lang="pl-PL" dirty="0" err="1">
                <a:cs typeface="Calibri"/>
              </a:rPr>
              <a:t>floor</a:t>
            </a:r>
            <a:r>
              <a:rPr lang="pl-PL" dirty="0">
                <a:cs typeface="Calibri"/>
              </a:rPr>
              <a:t>)</a:t>
            </a:r>
            <a:endParaRPr lang="en-US" dirty="0">
              <a:cs typeface="Calibri"/>
            </a:endParaRPr>
          </a:p>
          <a:p>
            <a:r>
              <a:rPr lang="en-US" b="1" dirty="0">
                <a:cs typeface="Calibri"/>
              </a:rPr>
              <a:t>Student advisor</a:t>
            </a:r>
            <a:r>
              <a:rPr lang="pl-PL" b="1" dirty="0">
                <a:cs typeface="Calibri"/>
              </a:rPr>
              <a:t> </a:t>
            </a:r>
            <a:r>
              <a:rPr lang="pl-PL" dirty="0">
                <a:cs typeface="Calibri"/>
              </a:rPr>
              <a:t>(dr Andrzej Jawień)</a:t>
            </a:r>
            <a:endParaRPr lang="en-US" dirty="0">
              <a:cs typeface="Calibri"/>
            </a:endParaRPr>
          </a:p>
          <a:p>
            <a:r>
              <a:rPr lang="en-US" b="1" dirty="0">
                <a:cs typeface="Calibri"/>
              </a:rPr>
              <a:t>Campus security</a:t>
            </a:r>
          </a:p>
          <a:p>
            <a:r>
              <a:rPr lang="en-US" b="1" dirty="0">
                <a:cs typeface="Calibri"/>
              </a:rPr>
              <a:t>Dorm residential advisors </a:t>
            </a:r>
            <a:r>
              <a:rPr lang="en-US" dirty="0">
                <a:cs typeface="Calibri"/>
              </a:rPr>
              <a:t>(RAs)</a:t>
            </a:r>
            <a:endParaRPr lang="pl-PL" dirty="0">
              <a:cs typeface="Calibri"/>
            </a:endParaRPr>
          </a:p>
          <a:p>
            <a:r>
              <a:rPr lang="pl-PL" b="1" dirty="0">
                <a:cs typeface="Calibri"/>
              </a:rPr>
              <a:t>HASA</a:t>
            </a:r>
            <a:r>
              <a:rPr lang="pl-PL" dirty="0">
                <a:cs typeface="Calibri"/>
              </a:rPr>
              <a:t> (</a:t>
            </a:r>
            <a:r>
              <a:rPr lang="en-US" dirty="0">
                <a:cs typeface="Calibri"/>
              </a:rPr>
              <a:t>Harassment and Assault Student Advocacy</a:t>
            </a:r>
            <a:r>
              <a:rPr lang="pl-PL" dirty="0">
                <a:cs typeface="Calibri"/>
              </a:rPr>
              <a:t>)</a:t>
            </a: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Emergency number </a:t>
            </a:r>
            <a:r>
              <a:rPr lang="en-US" b="1" dirty="0">
                <a:cs typeface="Calibri"/>
              </a:rPr>
              <a:t>112</a:t>
            </a:r>
          </a:p>
          <a:p>
            <a:r>
              <a:rPr lang="pl-PL" b="1" dirty="0" err="1">
                <a:cs typeface="Calibri"/>
              </a:rPr>
              <a:t>Disability</a:t>
            </a:r>
            <a:r>
              <a:rPr lang="pl-PL" b="1" dirty="0">
                <a:cs typeface="Calibri"/>
              </a:rPr>
              <a:t> Office </a:t>
            </a:r>
            <a:r>
              <a:rPr lang="pl-PL" dirty="0" err="1">
                <a:cs typeface="Calibri"/>
              </a:rPr>
              <a:t>Coll</a:t>
            </a:r>
            <a:r>
              <a:rPr lang="pl-PL" dirty="0">
                <a:cs typeface="Calibri"/>
              </a:rPr>
              <a:t>. </a:t>
            </a:r>
            <a:r>
              <a:rPr lang="pl-PL" dirty="0" err="1">
                <a:cs typeface="Calibri"/>
              </a:rPr>
              <a:t>Stomatologicum</a:t>
            </a:r>
            <a:r>
              <a:rPr lang="pl-PL" dirty="0">
                <a:cs typeface="Calibri"/>
              </a:rPr>
              <a:t> </a:t>
            </a:r>
            <a:r>
              <a:rPr lang="pl-PL" dirty="0" err="1">
                <a:cs typeface="Calibri"/>
              </a:rPr>
              <a:t>Room</a:t>
            </a:r>
            <a:r>
              <a:rPr lang="pl-PL" dirty="0">
                <a:cs typeface="Calibri"/>
              </a:rPr>
              <a:t> D132</a:t>
            </a:r>
          </a:p>
          <a:p>
            <a:r>
              <a:rPr lang="en-US" b="1" dirty="0"/>
              <a:t>International Students' Point of Contact - </a:t>
            </a:r>
            <a:r>
              <a:rPr lang="pl-PL" b="1" dirty="0"/>
              <a:t>          </a:t>
            </a:r>
            <a:r>
              <a:rPr lang="en-US" b="1" dirty="0"/>
              <a:t>Claudia </a:t>
            </a:r>
            <a:r>
              <a:rPr lang="en-US" b="1" dirty="0" err="1"/>
              <a:t>Dompe</a:t>
            </a:r>
            <a:r>
              <a:rPr lang="pl-PL" b="1" dirty="0"/>
              <a:t> </a:t>
            </a:r>
            <a:r>
              <a:rPr lang="en-US" dirty="0"/>
              <a:t>Medical Biology Center room 10.58 (ground Floor)</a:t>
            </a:r>
            <a:r>
              <a:rPr lang="pl-PL" dirty="0"/>
              <a:t> </a:t>
            </a:r>
            <a:r>
              <a:rPr lang="pl-PL" dirty="0" err="1"/>
              <a:t>Tue-Thu</a:t>
            </a:r>
            <a:r>
              <a:rPr lang="pl-PL" dirty="0"/>
              <a:t> 3-5 </a:t>
            </a:r>
            <a:r>
              <a:rPr lang="pl-PL" dirty="0" err="1"/>
              <a:t>pm</a:t>
            </a:r>
            <a:endParaRPr lang="en-US" dirty="0">
              <a:cs typeface="Calibri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3DEC209-47A9-4D5B-9DBE-3BA828998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545404" y="2098231"/>
            <a:ext cx="3352101" cy="335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47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3132B6-5D9C-49F5-AA5C-B9FFF864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486" y="365125"/>
            <a:ext cx="7914314" cy="1325563"/>
          </a:xfrm>
        </p:spPr>
        <p:txBody>
          <a:bodyPr/>
          <a:lstStyle/>
          <a:p>
            <a:r>
              <a:rPr lang="pl-PL" dirty="0">
                <a:solidFill>
                  <a:srgbClr val="01B0A8"/>
                </a:solidFill>
              </a:rPr>
              <a:t>List of </a:t>
            </a:r>
            <a:r>
              <a:rPr lang="pl-PL" dirty="0" err="1">
                <a:solidFill>
                  <a:srgbClr val="01B0A8"/>
                </a:solidFill>
              </a:rPr>
              <a:t>course</a:t>
            </a:r>
            <a:r>
              <a:rPr lang="pl-PL" dirty="0">
                <a:solidFill>
                  <a:srgbClr val="01B0A8"/>
                </a:solidFill>
              </a:rPr>
              <a:t> </a:t>
            </a:r>
            <a:r>
              <a:rPr lang="pl-PL" dirty="0" err="1">
                <a:solidFill>
                  <a:srgbClr val="01B0A8"/>
                </a:solidFill>
              </a:rPr>
              <a:t>coordinators</a:t>
            </a:r>
            <a:endParaRPr lang="pl-PL" dirty="0">
              <a:solidFill>
                <a:srgbClr val="01B0A8"/>
              </a:solidFill>
            </a:endParaRP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D625AB6C-33A2-4425-A046-E35FF65363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54519" cy="2954519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5ED8FA57-F6E2-4017-BDA8-3D59F4D5B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09C7A52-CA56-46B9-9565-A97A84895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91" y="1559555"/>
            <a:ext cx="6379374" cy="4009130"/>
          </a:xfrm>
          <a:prstGeom prst="rect">
            <a:avLst/>
          </a:prstGeom>
        </p:spPr>
      </p:pic>
      <p:pic>
        <p:nvPicPr>
          <p:cNvPr id="2050" name="Picture 2" descr="Wygenerowany obraz">
            <a:extLst>
              <a:ext uri="{FF2B5EF4-FFF2-40B4-BE49-F238E27FC236}">
                <a16:creationId xmlns:a16="http://schemas.microsoft.com/office/drawing/2014/main" id="{85B44204-A9FA-41CF-8000-24FE954E8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99" y="3036815"/>
            <a:ext cx="5290457" cy="352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711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BBFE2B-1DDA-78AA-16C2-FB6FAF27B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8959" y="365125"/>
            <a:ext cx="7814841" cy="1354499"/>
          </a:xfrm>
        </p:spPr>
        <p:txBody>
          <a:bodyPr/>
          <a:lstStyle/>
          <a:p>
            <a:r>
              <a:rPr lang="pl-PL" sz="3600" b="1" dirty="0" err="1">
                <a:solidFill>
                  <a:srgbClr val="01B0A8"/>
                </a:solidFill>
              </a:rPr>
              <a:t>Terms</a:t>
            </a:r>
            <a:r>
              <a:rPr lang="pl-PL" sz="3600" b="1" dirty="0">
                <a:solidFill>
                  <a:srgbClr val="01B0A8"/>
                </a:solidFill>
              </a:rPr>
              <a:t> of </a:t>
            </a:r>
            <a:r>
              <a:rPr lang="pl-PL" sz="3600" b="1" dirty="0" err="1">
                <a:solidFill>
                  <a:srgbClr val="01B0A8"/>
                </a:solidFill>
              </a:rPr>
              <a:t>Address</a:t>
            </a:r>
            <a:r>
              <a:rPr lang="pl-PL" sz="3600" b="1" dirty="0">
                <a:solidFill>
                  <a:srgbClr val="01B0A8"/>
                </a:solidFill>
              </a:rPr>
              <a:t> – </a:t>
            </a:r>
            <a:br>
              <a:rPr lang="pl-PL" sz="3600" b="1" dirty="0">
                <a:solidFill>
                  <a:srgbClr val="01B0A8"/>
                </a:solidFill>
              </a:rPr>
            </a:br>
            <a:r>
              <a:rPr lang="pl-PL" sz="3600" b="1" dirty="0">
                <a:solidFill>
                  <a:srgbClr val="01B0A8"/>
                </a:solidFill>
              </a:rPr>
              <a:t>Quiz for International </a:t>
            </a:r>
            <a:r>
              <a:rPr lang="pl-PL" sz="3600" b="1" dirty="0" err="1">
                <a:solidFill>
                  <a:srgbClr val="01B0A8"/>
                </a:solidFill>
              </a:rPr>
              <a:t>Students</a:t>
            </a:r>
            <a:endParaRPr lang="pl-PL" sz="3600" b="1" dirty="0">
              <a:solidFill>
                <a:srgbClr val="01B0A8"/>
              </a:solidFill>
              <a:ea typeface="Calibri Light"/>
              <a:cs typeface="Calibri Ligh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1F133E-AF5A-BB4E-4ACF-2D20C7BEF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538" y="1960663"/>
            <a:ext cx="696655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34988" indent="-534988">
              <a:buNone/>
            </a:pPr>
            <a:r>
              <a:rPr lang="pl-PL" b="1" dirty="0"/>
              <a:t>Q1. How </a:t>
            </a:r>
            <a:r>
              <a:rPr lang="pl-PL" b="1" dirty="0" err="1"/>
              <a:t>should</a:t>
            </a:r>
            <a:r>
              <a:rPr lang="pl-PL" b="1" dirty="0"/>
              <a:t> </a:t>
            </a:r>
            <a:r>
              <a:rPr lang="pl-PL" b="1" dirty="0" err="1"/>
              <a:t>you</a:t>
            </a:r>
            <a:r>
              <a:rPr lang="pl-PL" b="1" dirty="0"/>
              <a:t> </a:t>
            </a:r>
            <a:r>
              <a:rPr lang="pl-PL" b="1" dirty="0" err="1"/>
              <a:t>address</a:t>
            </a:r>
            <a:r>
              <a:rPr lang="pl-PL" b="1" dirty="0"/>
              <a:t> a </a:t>
            </a:r>
            <a:r>
              <a:rPr lang="pl-PL" b="1" dirty="0" err="1"/>
              <a:t>university</a:t>
            </a:r>
            <a:r>
              <a:rPr lang="pl-PL" b="1" dirty="0"/>
              <a:t> </a:t>
            </a:r>
            <a:r>
              <a:rPr lang="pl-PL" b="1" dirty="0" err="1"/>
              <a:t>professor</a:t>
            </a:r>
            <a:r>
              <a:rPr lang="pl-PL" b="1" dirty="0"/>
              <a:t> in </a:t>
            </a:r>
            <a:r>
              <a:rPr lang="pl-PL" b="1" dirty="0" err="1"/>
              <a:t>an</a:t>
            </a:r>
            <a:r>
              <a:rPr lang="pl-PL" b="1" dirty="0"/>
              <a:t> email </a:t>
            </a:r>
            <a:r>
              <a:rPr lang="pl-PL" b="1" dirty="0" err="1"/>
              <a:t>if</a:t>
            </a:r>
            <a:r>
              <a:rPr lang="pl-PL" b="1" dirty="0"/>
              <a:t> </a:t>
            </a:r>
            <a:r>
              <a:rPr lang="pl-PL" b="1" dirty="0" err="1"/>
              <a:t>you</a:t>
            </a:r>
            <a:r>
              <a:rPr lang="pl-PL" b="1" dirty="0"/>
              <a:t> </a:t>
            </a:r>
            <a:r>
              <a:rPr lang="pl-PL" b="1" dirty="0" err="1"/>
              <a:t>are</a:t>
            </a:r>
            <a:r>
              <a:rPr lang="pl-PL" b="1" dirty="0"/>
              <a:t> </a:t>
            </a:r>
            <a:r>
              <a:rPr lang="pl-PL" b="1" dirty="0" err="1"/>
              <a:t>unsure</a:t>
            </a:r>
            <a:r>
              <a:rPr lang="pl-PL" b="1" dirty="0"/>
              <a:t> of </a:t>
            </a:r>
            <a:r>
              <a:rPr lang="pl-PL" b="1" dirty="0" err="1"/>
              <a:t>their</a:t>
            </a:r>
            <a:r>
              <a:rPr lang="pl-PL" b="1" dirty="0"/>
              <a:t> </a:t>
            </a:r>
            <a:r>
              <a:rPr lang="pl-PL" b="1" dirty="0" err="1"/>
              <a:t>exact</a:t>
            </a:r>
            <a:r>
              <a:rPr lang="pl-PL" b="1" dirty="0"/>
              <a:t> </a:t>
            </a:r>
            <a:r>
              <a:rPr lang="pl-PL" b="1" dirty="0" err="1"/>
              <a:t>title</a:t>
            </a:r>
            <a:r>
              <a:rPr lang="pl-PL" b="1" dirty="0"/>
              <a:t>?</a:t>
            </a:r>
            <a:endParaRPr lang="pl-PL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 A) Hey </a:t>
            </a:r>
            <a:r>
              <a:rPr lang="pl-PL" dirty="0" err="1">
                <a:ea typeface="+mn-lt"/>
                <a:cs typeface="+mn-lt"/>
              </a:rPr>
              <a:t>Smith</a:t>
            </a:r>
            <a:br>
              <a:rPr lang="pl-PL" dirty="0">
                <a:ea typeface="+mn-lt"/>
                <a:cs typeface="+mn-lt"/>
              </a:rPr>
            </a:br>
            <a:r>
              <a:rPr lang="pl-PL" dirty="0">
                <a:ea typeface="+mn-lt"/>
                <a:cs typeface="+mn-lt"/>
              </a:rPr>
              <a:t> B) </a:t>
            </a:r>
            <a:r>
              <a:rPr lang="pl-PL" dirty="0" err="1">
                <a:ea typeface="+mn-lt"/>
                <a:cs typeface="+mn-lt"/>
              </a:rPr>
              <a:t>Dear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Professor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Smith</a:t>
            </a:r>
            <a:br>
              <a:rPr lang="pl-PL" dirty="0">
                <a:ea typeface="+mn-lt"/>
                <a:cs typeface="+mn-lt"/>
              </a:rPr>
            </a:br>
            <a:r>
              <a:rPr lang="pl-PL" dirty="0">
                <a:ea typeface="+mn-lt"/>
                <a:cs typeface="+mn-lt"/>
              </a:rPr>
              <a:t> C) Hi John</a:t>
            </a:r>
            <a:br>
              <a:rPr lang="pl-PL" dirty="0">
                <a:ea typeface="+mn-lt"/>
                <a:cs typeface="+mn-lt"/>
              </a:rPr>
            </a:br>
            <a:r>
              <a:rPr lang="pl-PL" dirty="0">
                <a:ea typeface="+mn-lt"/>
                <a:cs typeface="+mn-lt"/>
              </a:rPr>
              <a:t> D) </a:t>
            </a:r>
            <a:r>
              <a:rPr lang="pl-PL" dirty="0" err="1">
                <a:ea typeface="+mn-lt"/>
                <a:cs typeface="+mn-lt"/>
              </a:rPr>
              <a:t>Smith</a:t>
            </a:r>
            <a:endParaRPr lang="pl-PL" dirty="0" err="1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✅ </a:t>
            </a:r>
            <a:r>
              <a:rPr lang="pl-PL" dirty="0" err="1">
                <a:ea typeface="+mn-lt"/>
                <a:cs typeface="+mn-lt"/>
              </a:rPr>
              <a:t>Correct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answer</a:t>
            </a:r>
            <a:r>
              <a:rPr lang="pl-PL" dirty="0">
                <a:ea typeface="+mn-lt"/>
                <a:cs typeface="+mn-lt"/>
              </a:rPr>
              <a:t>: </a:t>
            </a:r>
            <a:r>
              <a:rPr lang="pl-PL" b="1" dirty="0">
                <a:ea typeface="+mn-lt"/>
                <a:cs typeface="+mn-lt"/>
              </a:rPr>
              <a:t>B) </a:t>
            </a:r>
            <a:r>
              <a:rPr lang="pl-PL" b="1" dirty="0" err="1">
                <a:ea typeface="+mn-lt"/>
                <a:cs typeface="+mn-lt"/>
              </a:rPr>
              <a:t>Dear</a:t>
            </a:r>
            <a:r>
              <a:rPr lang="pl-PL" b="1" dirty="0">
                <a:ea typeface="+mn-lt"/>
                <a:cs typeface="+mn-lt"/>
              </a:rPr>
              <a:t> </a:t>
            </a:r>
            <a:r>
              <a:rPr lang="pl-PL" b="1" dirty="0" err="1">
                <a:ea typeface="+mn-lt"/>
                <a:cs typeface="+mn-lt"/>
              </a:rPr>
              <a:t>Professor</a:t>
            </a:r>
            <a:r>
              <a:rPr lang="pl-PL" b="1" dirty="0">
                <a:ea typeface="+mn-lt"/>
                <a:cs typeface="+mn-lt"/>
              </a:rPr>
              <a:t> </a:t>
            </a:r>
            <a:r>
              <a:rPr lang="pl-PL" b="1" dirty="0" err="1">
                <a:ea typeface="+mn-lt"/>
                <a:cs typeface="+mn-lt"/>
              </a:rPr>
              <a:t>Smith</a:t>
            </a:r>
            <a:endParaRPr lang="pl-PL" dirty="0" err="1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02321D83-69B0-C754-432B-8AB895BC4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64164" cy="29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6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F1DBB4-908E-500D-2900-10DA029D6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934" y="365125"/>
            <a:ext cx="7650866" cy="1354499"/>
          </a:xfrm>
        </p:spPr>
        <p:txBody>
          <a:bodyPr/>
          <a:lstStyle/>
          <a:p>
            <a:r>
              <a:rPr lang="pl-PL" sz="3600" b="1" dirty="0" err="1">
                <a:solidFill>
                  <a:srgbClr val="01B0A8"/>
                </a:solidFill>
                <a:ea typeface="Calibri Light"/>
                <a:cs typeface="Calibri Light"/>
              </a:rPr>
              <a:t>Terms</a:t>
            </a:r>
            <a:r>
              <a:rPr lang="pl-PL" sz="3600" b="1" dirty="0">
                <a:solidFill>
                  <a:srgbClr val="01B0A8"/>
                </a:solidFill>
                <a:ea typeface="Calibri Light"/>
                <a:cs typeface="Calibri Light"/>
              </a:rPr>
              <a:t> of </a:t>
            </a:r>
            <a:r>
              <a:rPr lang="pl-PL" sz="3600" b="1" dirty="0" err="1">
                <a:solidFill>
                  <a:srgbClr val="01B0A8"/>
                </a:solidFill>
                <a:ea typeface="Calibri Light"/>
                <a:cs typeface="Calibri Light"/>
              </a:rPr>
              <a:t>Address</a:t>
            </a:r>
            <a:r>
              <a:rPr lang="pl-PL" sz="3600" b="1" dirty="0">
                <a:solidFill>
                  <a:srgbClr val="01B0A8"/>
                </a:solidFill>
                <a:ea typeface="Calibri Light"/>
                <a:cs typeface="Calibri Light"/>
              </a:rPr>
              <a:t> – </a:t>
            </a:r>
            <a:br>
              <a:rPr lang="pl-PL" sz="3600" b="1" dirty="0">
                <a:solidFill>
                  <a:srgbClr val="01B0A8"/>
                </a:solidFill>
                <a:ea typeface="Calibri Light"/>
                <a:cs typeface="Calibri Light"/>
              </a:rPr>
            </a:br>
            <a:r>
              <a:rPr lang="pl-PL" sz="3600" b="1" dirty="0">
                <a:solidFill>
                  <a:srgbClr val="01B0A8"/>
                </a:solidFill>
                <a:ea typeface="Calibri Light"/>
                <a:cs typeface="Calibri Light"/>
              </a:rPr>
              <a:t>Quiz for International </a:t>
            </a:r>
            <a:r>
              <a:rPr lang="pl-PL" sz="3600" b="1" dirty="0" err="1">
                <a:solidFill>
                  <a:srgbClr val="01B0A8"/>
                </a:solidFill>
                <a:ea typeface="Calibri Light"/>
                <a:cs typeface="Calibri Light"/>
              </a:rPr>
              <a:t>Students</a:t>
            </a:r>
            <a:endParaRPr lang="pl-PL" dirty="0" err="1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CC1E8A-AEC9-3279-4D1D-9D1FC43C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681" y="1825625"/>
            <a:ext cx="76508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627063" indent="-627063">
              <a:buNone/>
            </a:pPr>
            <a:r>
              <a:rPr lang="pl-PL" b="1" dirty="0">
                <a:ea typeface="Calibri"/>
                <a:cs typeface="Calibri"/>
              </a:rPr>
              <a:t>Q2. </a:t>
            </a:r>
            <a:r>
              <a:rPr lang="pl-PL" b="1" dirty="0" err="1">
                <a:ea typeface="Calibri"/>
                <a:cs typeface="Calibri"/>
              </a:rPr>
              <a:t>Which</a:t>
            </a:r>
            <a:r>
              <a:rPr lang="pl-PL" b="1" dirty="0">
                <a:ea typeface="Calibri"/>
                <a:cs typeface="Calibri"/>
              </a:rPr>
              <a:t> </a:t>
            </a:r>
            <a:r>
              <a:rPr lang="pl-PL" b="1" dirty="0" err="1">
                <a:ea typeface="Calibri"/>
                <a:cs typeface="Calibri"/>
              </a:rPr>
              <a:t>is</a:t>
            </a:r>
            <a:r>
              <a:rPr lang="pl-PL" b="1" dirty="0">
                <a:ea typeface="Calibri"/>
                <a:cs typeface="Calibri"/>
              </a:rPr>
              <a:t> the </a:t>
            </a:r>
            <a:r>
              <a:rPr lang="pl-PL" b="1" dirty="0" err="1">
                <a:ea typeface="Calibri"/>
                <a:cs typeface="Calibri"/>
              </a:rPr>
              <a:t>best</a:t>
            </a:r>
            <a:r>
              <a:rPr lang="pl-PL" b="1" dirty="0">
                <a:ea typeface="Calibri"/>
                <a:cs typeface="Calibri"/>
              </a:rPr>
              <a:t> </a:t>
            </a:r>
            <a:r>
              <a:rPr lang="pl-PL" b="1" dirty="0" err="1">
                <a:ea typeface="Calibri"/>
                <a:cs typeface="Calibri"/>
              </a:rPr>
              <a:t>way</a:t>
            </a:r>
            <a:r>
              <a:rPr lang="pl-PL" b="1" dirty="0">
                <a:ea typeface="Calibri"/>
                <a:cs typeface="Calibri"/>
              </a:rPr>
              <a:t> to </a:t>
            </a:r>
            <a:r>
              <a:rPr lang="pl-PL" b="1" dirty="0" err="1">
                <a:ea typeface="Calibri"/>
                <a:cs typeface="Calibri"/>
              </a:rPr>
              <a:t>close</a:t>
            </a:r>
            <a:r>
              <a:rPr lang="pl-PL" b="1" dirty="0">
                <a:ea typeface="Calibri"/>
                <a:cs typeface="Calibri"/>
              </a:rPr>
              <a:t> a </a:t>
            </a:r>
            <a:r>
              <a:rPr lang="pl-PL" b="1" dirty="0" err="1">
                <a:ea typeface="Calibri"/>
                <a:cs typeface="Calibri"/>
              </a:rPr>
              <a:t>formal</a:t>
            </a:r>
            <a:r>
              <a:rPr lang="pl-PL" b="1" dirty="0">
                <a:ea typeface="Calibri"/>
                <a:cs typeface="Calibri"/>
              </a:rPr>
              <a:t> email to a </a:t>
            </a:r>
            <a:r>
              <a:rPr lang="pl-PL" b="1" dirty="0" err="1">
                <a:ea typeface="Calibri"/>
                <a:cs typeface="Calibri"/>
              </a:rPr>
              <a:t>professor</a:t>
            </a:r>
            <a:r>
              <a:rPr lang="pl-PL" b="1" dirty="0">
                <a:ea typeface="Calibri"/>
                <a:cs typeface="Calibri"/>
              </a:rPr>
              <a:t>?</a:t>
            </a:r>
            <a:endParaRPr lang="pl-PL" dirty="0">
              <a:ea typeface="Calibri"/>
              <a:cs typeface="Calibri"/>
            </a:endParaRPr>
          </a:p>
          <a:p>
            <a:pPr marL="534988" indent="0">
              <a:buNone/>
            </a:pPr>
            <a:r>
              <a:rPr lang="pl-PL" dirty="0">
                <a:ea typeface="Calibri"/>
                <a:cs typeface="Calibri"/>
              </a:rPr>
              <a:t> A) </a:t>
            </a:r>
            <a:r>
              <a:rPr lang="pl-PL" dirty="0" err="1">
                <a:ea typeface="Calibri"/>
                <a:cs typeface="Calibri"/>
              </a:rPr>
              <a:t>Cheers</a:t>
            </a:r>
            <a:br>
              <a:rPr lang="pl-PL" dirty="0">
                <a:ea typeface="Calibri"/>
                <a:cs typeface="Calibri"/>
              </a:rPr>
            </a:br>
            <a:r>
              <a:rPr lang="pl-PL" dirty="0">
                <a:ea typeface="Calibri"/>
                <a:cs typeface="Calibri"/>
              </a:rPr>
              <a:t> B) </a:t>
            </a:r>
            <a:r>
              <a:rPr lang="pl-PL" dirty="0" err="1">
                <a:ea typeface="Calibri"/>
                <a:cs typeface="Calibri"/>
              </a:rPr>
              <a:t>Thanks</a:t>
            </a:r>
            <a:br>
              <a:rPr lang="pl-PL" dirty="0">
                <a:ea typeface="Calibri"/>
                <a:cs typeface="Calibri"/>
              </a:rPr>
            </a:br>
            <a:r>
              <a:rPr lang="pl-PL" dirty="0">
                <a:ea typeface="Calibri"/>
                <a:cs typeface="Calibri"/>
              </a:rPr>
              <a:t> C) Best </a:t>
            </a:r>
            <a:r>
              <a:rPr lang="pl-PL" dirty="0" err="1">
                <a:ea typeface="Calibri"/>
                <a:cs typeface="Calibri"/>
              </a:rPr>
              <a:t>regards</a:t>
            </a:r>
            <a:r>
              <a:rPr lang="pl-PL" dirty="0">
                <a:ea typeface="Calibri"/>
                <a:cs typeface="Calibri"/>
              </a:rPr>
              <a:t> / </a:t>
            </a:r>
            <a:r>
              <a:rPr lang="pl-PL" dirty="0" err="1">
                <a:ea typeface="Calibri"/>
                <a:cs typeface="Calibri"/>
              </a:rPr>
              <a:t>Sincerely</a:t>
            </a:r>
            <a:r>
              <a:rPr lang="pl-PL" dirty="0">
                <a:ea typeface="Calibri"/>
                <a:cs typeface="Calibri"/>
              </a:rPr>
              <a:t> + </a:t>
            </a:r>
            <a:r>
              <a:rPr lang="pl-PL" dirty="0" err="1">
                <a:ea typeface="Calibri"/>
                <a:cs typeface="Calibri"/>
              </a:rPr>
              <a:t>your</a:t>
            </a:r>
            <a:r>
              <a:rPr lang="pl-PL" dirty="0">
                <a:ea typeface="Calibri"/>
                <a:cs typeface="Calibri"/>
              </a:rPr>
              <a:t> </a:t>
            </a:r>
            <a:r>
              <a:rPr lang="pl-PL" dirty="0" err="1">
                <a:ea typeface="Calibri"/>
                <a:cs typeface="Calibri"/>
              </a:rPr>
              <a:t>name</a:t>
            </a:r>
            <a:br>
              <a:rPr lang="pl-PL" dirty="0">
                <a:ea typeface="Calibri"/>
                <a:cs typeface="Calibri"/>
              </a:rPr>
            </a:br>
            <a:r>
              <a:rPr lang="pl-PL" dirty="0">
                <a:ea typeface="Calibri"/>
                <a:cs typeface="Calibri"/>
              </a:rPr>
              <a:t> D) No </a:t>
            </a:r>
            <a:r>
              <a:rPr lang="pl-PL" dirty="0" err="1">
                <a:ea typeface="Calibri"/>
                <a:cs typeface="Calibri"/>
              </a:rPr>
              <a:t>closing</a:t>
            </a:r>
            <a:r>
              <a:rPr lang="pl-PL" dirty="0">
                <a:ea typeface="Calibri"/>
                <a:cs typeface="Calibri"/>
              </a:rPr>
              <a:t> </a:t>
            </a:r>
            <a:r>
              <a:rPr lang="pl-PL" dirty="0" err="1">
                <a:ea typeface="Calibri"/>
                <a:cs typeface="Calibri"/>
              </a:rPr>
              <a:t>needed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pl-PL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pl-PL" dirty="0">
                <a:ea typeface="Calibri"/>
                <a:cs typeface="Calibri"/>
              </a:rPr>
              <a:t>✅ </a:t>
            </a:r>
            <a:r>
              <a:rPr lang="pl-PL" dirty="0" err="1">
                <a:ea typeface="Calibri"/>
                <a:cs typeface="Calibri"/>
              </a:rPr>
              <a:t>Correct</a:t>
            </a:r>
            <a:r>
              <a:rPr lang="pl-PL" dirty="0">
                <a:ea typeface="Calibri"/>
                <a:cs typeface="Calibri"/>
              </a:rPr>
              <a:t> </a:t>
            </a:r>
            <a:r>
              <a:rPr lang="pl-PL" dirty="0" err="1">
                <a:ea typeface="Calibri"/>
                <a:cs typeface="Calibri"/>
              </a:rPr>
              <a:t>answer</a:t>
            </a:r>
            <a:r>
              <a:rPr lang="pl-PL" dirty="0">
                <a:ea typeface="Calibri"/>
                <a:cs typeface="Calibri"/>
              </a:rPr>
              <a:t>: </a:t>
            </a:r>
          </a:p>
          <a:p>
            <a:pPr marL="0" indent="0">
              <a:buNone/>
            </a:pPr>
            <a:r>
              <a:rPr lang="pl-PL" b="1" dirty="0">
                <a:ea typeface="Calibri"/>
                <a:cs typeface="Calibri"/>
              </a:rPr>
              <a:t>C) Best </a:t>
            </a:r>
            <a:r>
              <a:rPr lang="pl-PL" b="1" dirty="0" err="1">
                <a:ea typeface="Calibri"/>
                <a:cs typeface="Calibri"/>
              </a:rPr>
              <a:t>regards</a:t>
            </a:r>
            <a:r>
              <a:rPr lang="pl-PL" b="1" dirty="0">
                <a:ea typeface="Calibri"/>
                <a:cs typeface="Calibri"/>
              </a:rPr>
              <a:t> / </a:t>
            </a:r>
            <a:r>
              <a:rPr lang="pl-PL" b="1" dirty="0" err="1">
                <a:ea typeface="Calibri"/>
                <a:cs typeface="Calibri"/>
              </a:rPr>
              <a:t>Sincerely</a:t>
            </a:r>
            <a:r>
              <a:rPr lang="pl-PL" b="1" dirty="0">
                <a:ea typeface="Calibri"/>
                <a:cs typeface="Calibri"/>
              </a:rPr>
              <a:t> + </a:t>
            </a:r>
            <a:r>
              <a:rPr lang="pl-PL" b="1" dirty="0" err="1">
                <a:ea typeface="Calibri"/>
                <a:cs typeface="Calibri"/>
              </a:rPr>
              <a:t>your</a:t>
            </a:r>
            <a:r>
              <a:rPr lang="pl-PL" b="1" dirty="0">
                <a:ea typeface="Calibri"/>
                <a:cs typeface="Calibri"/>
              </a:rPr>
              <a:t> </a:t>
            </a:r>
            <a:r>
              <a:rPr lang="pl-PL" b="1" dirty="0" err="1">
                <a:ea typeface="Calibri"/>
                <a:cs typeface="Calibri"/>
              </a:rPr>
              <a:t>name</a:t>
            </a:r>
            <a:endParaRPr lang="pl-PL" dirty="0">
              <a:ea typeface="Calibri"/>
              <a:cs typeface="Calibri"/>
            </a:endParaRPr>
          </a:p>
          <a:p>
            <a:endParaRPr lang="pl-PL" dirty="0">
              <a:ea typeface="Calibri"/>
              <a:cs typeface="Calibri"/>
            </a:endParaRPr>
          </a:p>
        </p:txBody>
      </p:sp>
      <p:pic>
        <p:nvPicPr>
          <p:cNvPr id="5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B6E096A2-8934-A147-AA28-1A9475C68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64164" cy="296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79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C17FC8-6477-D3E0-E9EF-EFBD2DB40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pl-PL" sz="600" b="1" dirty="0">
                <a:ea typeface="Calibri"/>
                <a:cs typeface="Calibri"/>
              </a:rPr>
              <a:t>Q3. How do </a:t>
            </a:r>
            <a:r>
              <a:rPr lang="pl-PL" sz="600" b="1" dirty="0" err="1">
                <a:ea typeface="Calibri"/>
                <a:cs typeface="Calibri"/>
              </a:rPr>
              <a:t>students</a:t>
            </a:r>
            <a:r>
              <a:rPr lang="pl-PL" sz="600" b="1" dirty="0">
                <a:ea typeface="Calibri"/>
                <a:cs typeface="Calibri"/>
              </a:rPr>
              <a:t> </a:t>
            </a:r>
            <a:r>
              <a:rPr lang="pl-PL" sz="600" b="1" dirty="0" err="1">
                <a:ea typeface="Calibri"/>
                <a:cs typeface="Calibri"/>
              </a:rPr>
              <a:t>usually</a:t>
            </a:r>
            <a:r>
              <a:rPr lang="pl-PL" sz="600" b="1" dirty="0">
                <a:ea typeface="Calibri"/>
                <a:cs typeface="Calibri"/>
              </a:rPr>
              <a:t> </a:t>
            </a:r>
            <a:r>
              <a:rPr lang="pl-PL" sz="600" b="1" dirty="0" err="1">
                <a:ea typeface="Calibri"/>
                <a:cs typeface="Calibri"/>
              </a:rPr>
              <a:t>address</a:t>
            </a:r>
            <a:r>
              <a:rPr lang="pl-PL" sz="600" b="1" dirty="0">
                <a:ea typeface="Calibri"/>
                <a:cs typeface="Calibri"/>
              </a:rPr>
              <a:t> </a:t>
            </a:r>
            <a:r>
              <a:rPr lang="pl-PL" sz="600" b="1" dirty="0" err="1">
                <a:ea typeface="Calibri"/>
                <a:cs typeface="Calibri"/>
              </a:rPr>
              <a:t>each</a:t>
            </a:r>
            <a:r>
              <a:rPr lang="pl-PL" sz="600" b="1" dirty="0">
                <a:ea typeface="Calibri"/>
                <a:cs typeface="Calibri"/>
              </a:rPr>
              <a:t> </a:t>
            </a:r>
            <a:r>
              <a:rPr lang="pl-PL" sz="600" b="1" dirty="0" err="1">
                <a:ea typeface="Calibri"/>
                <a:cs typeface="Calibri"/>
              </a:rPr>
              <a:t>other</a:t>
            </a:r>
            <a:r>
              <a:rPr lang="pl-PL" sz="600" b="1" dirty="0">
                <a:ea typeface="Calibri"/>
                <a:cs typeface="Calibri"/>
              </a:rPr>
              <a:t>?</a:t>
            </a:r>
            <a:endParaRPr lang="pl-PL" sz="600" dirty="0">
              <a:ea typeface="Calibri"/>
              <a:cs typeface="Calibri"/>
            </a:endParaRPr>
          </a:p>
          <a:p>
            <a:r>
              <a:rPr lang="pl-PL" sz="600" dirty="0">
                <a:ea typeface="Calibri"/>
                <a:cs typeface="Calibri"/>
              </a:rPr>
              <a:t>A) </a:t>
            </a:r>
            <a:r>
              <a:rPr lang="pl-PL" sz="600" dirty="0" err="1">
                <a:ea typeface="Calibri"/>
                <a:cs typeface="Calibri"/>
              </a:rPr>
              <a:t>Always</a:t>
            </a:r>
            <a:r>
              <a:rPr lang="pl-PL" sz="600" dirty="0">
                <a:ea typeface="Calibri"/>
                <a:cs typeface="Calibri"/>
              </a:rPr>
              <a:t> by </a:t>
            </a:r>
            <a:r>
              <a:rPr lang="pl-PL" sz="600" dirty="0" err="1">
                <a:ea typeface="Calibri"/>
                <a:cs typeface="Calibri"/>
              </a:rPr>
              <a:t>title</a:t>
            </a:r>
            <a:r>
              <a:rPr lang="pl-PL" sz="600" dirty="0">
                <a:ea typeface="Calibri"/>
                <a:cs typeface="Calibri"/>
              </a:rPr>
              <a:t> and </a:t>
            </a:r>
            <a:r>
              <a:rPr lang="pl-PL" sz="600" dirty="0" err="1">
                <a:ea typeface="Calibri"/>
                <a:cs typeface="Calibri"/>
              </a:rPr>
              <a:t>surname</a:t>
            </a:r>
            <a:br>
              <a:rPr lang="pl-PL" sz="600" dirty="0">
                <a:ea typeface="Calibri"/>
                <a:cs typeface="Calibri"/>
              </a:rPr>
            </a:br>
            <a:r>
              <a:rPr lang="pl-PL" sz="600" dirty="0">
                <a:ea typeface="Calibri"/>
                <a:cs typeface="Calibri"/>
              </a:rPr>
              <a:t> B) </a:t>
            </a:r>
            <a:r>
              <a:rPr lang="pl-PL" sz="600" dirty="0" err="1">
                <a:ea typeface="Calibri"/>
                <a:cs typeface="Calibri"/>
              </a:rPr>
              <a:t>Only</a:t>
            </a:r>
            <a:r>
              <a:rPr lang="pl-PL" sz="600" dirty="0">
                <a:ea typeface="Calibri"/>
                <a:cs typeface="Calibri"/>
              </a:rPr>
              <a:t> by student ID </a:t>
            </a:r>
            <a:r>
              <a:rPr lang="pl-PL" sz="600" dirty="0" err="1">
                <a:ea typeface="Calibri"/>
                <a:cs typeface="Calibri"/>
              </a:rPr>
              <a:t>number</a:t>
            </a:r>
            <a:br>
              <a:rPr lang="pl-PL" sz="600" dirty="0">
                <a:ea typeface="Calibri"/>
                <a:cs typeface="Calibri"/>
              </a:rPr>
            </a:br>
            <a:r>
              <a:rPr lang="pl-PL" sz="600" dirty="0">
                <a:ea typeface="Calibri"/>
                <a:cs typeface="Calibri"/>
              </a:rPr>
              <a:t> C) By </a:t>
            </a:r>
            <a:r>
              <a:rPr lang="pl-PL" sz="600" dirty="0" err="1">
                <a:ea typeface="Calibri"/>
                <a:cs typeface="Calibri"/>
              </a:rPr>
              <a:t>first</a:t>
            </a:r>
            <a:r>
              <a:rPr lang="pl-PL" sz="600" dirty="0">
                <a:ea typeface="Calibri"/>
                <a:cs typeface="Calibri"/>
              </a:rPr>
              <a:t> </a:t>
            </a:r>
            <a:r>
              <a:rPr lang="pl-PL" sz="600" dirty="0" err="1">
                <a:ea typeface="Calibri"/>
                <a:cs typeface="Calibri"/>
              </a:rPr>
              <a:t>name</a:t>
            </a:r>
            <a:r>
              <a:rPr lang="pl-PL" sz="600" dirty="0">
                <a:ea typeface="Calibri"/>
                <a:cs typeface="Calibri"/>
              </a:rPr>
              <a:t> in most </a:t>
            </a:r>
            <a:r>
              <a:rPr lang="pl-PL" sz="600" dirty="0" err="1">
                <a:ea typeface="Calibri"/>
                <a:cs typeface="Calibri"/>
              </a:rPr>
              <a:t>situations</a:t>
            </a:r>
            <a:br>
              <a:rPr lang="pl-PL" sz="600" dirty="0">
                <a:ea typeface="Calibri"/>
                <a:cs typeface="Calibri"/>
              </a:rPr>
            </a:br>
            <a:r>
              <a:rPr lang="pl-PL" sz="600" dirty="0">
                <a:ea typeface="Calibri"/>
                <a:cs typeface="Calibri"/>
              </a:rPr>
              <a:t> D) By </a:t>
            </a:r>
            <a:r>
              <a:rPr lang="pl-PL" sz="600" dirty="0" err="1">
                <a:ea typeface="Calibri"/>
                <a:cs typeface="Calibri"/>
              </a:rPr>
              <a:t>last</a:t>
            </a:r>
            <a:r>
              <a:rPr lang="pl-PL" sz="600" dirty="0">
                <a:ea typeface="Calibri"/>
                <a:cs typeface="Calibri"/>
              </a:rPr>
              <a:t> </a:t>
            </a:r>
            <a:r>
              <a:rPr lang="pl-PL" sz="600" dirty="0" err="1">
                <a:ea typeface="Calibri"/>
                <a:cs typeface="Calibri"/>
              </a:rPr>
              <a:t>name</a:t>
            </a:r>
            <a:r>
              <a:rPr lang="pl-PL" sz="600" dirty="0">
                <a:ea typeface="Calibri"/>
                <a:cs typeface="Calibri"/>
              </a:rPr>
              <a:t> </a:t>
            </a:r>
            <a:r>
              <a:rPr lang="pl-PL" sz="600" dirty="0" err="1">
                <a:ea typeface="Calibri"/>
                <a:cs typeface="Calibri"/>
              </a:rPr>
              <a:t>only</a:t>
            </a:r>
            <a:endParaRPr lang="en-US" sz="600" dirty="0" err="1">
              <a:ea typeface="Calibri"/>
              <a:cs typeface="Calibri"/>
            </a:endParaRPr>
          </a:p>
          <a:p>
            <a:r>
              <a:rPr lang="pl-PL" sz="600" dirty="0">
                <a:ea typeface="Calibri"/>
                <a:cs typeface="Calibri"/>
              </a:rPr>
              <a:t>✅ </a:t>
            </a:r>
            <a:r>
              <a:rPr lang="pl-PL" sz="600" dirty="0" err="1">
                <a:ea typeface="Calibri"/>
                <a:cs typeface="Calibri"/>
              </a:rPr>
              <a:t>Correct</a:t>
            </a:r>
            <a:r>
              <a:rPr lang="pl-PL" sz="600" dirty="0">
                <a:ea typeface="Calibri"/>
                <a:cs typeface="Calibri"/>
              </a:rPr>
              <a:t> </a:t>
            </a:r>
            <a:r>
              <a:rPr lang="pl-PL" sz="600" dirty="0" err="1">
                <a:ea typeface="Calibri"/>
                <a:cs typeface="Calibri"/>
              </a:rPr>
              <a:t>answer</a:t>
            </a:r>
            <a:r>
              <a:rPr lang="pl-PL" sz="600" dirty="0">
                <a:ea typeface="Calibri"/>
                <a:cs typeface="Calibri"/>
              </a:rPr>
              <a:t>: </a:t>
            </a:r>
            <a:r>
              <a:rPr lang="pl-PL" sz="600" b="1" dirty="0">
                <a:ea typeface="Calibri"/>
                <a:cs typeface="Calibri"/>
              </a:rPr>
              <a:t>C) By </a:t>
            </a:r>
            <a:r>
              <a:rPr lang="pl-PL" sz="600" b="1" dirty="0" err="1">
                <a:ea typeface="Calibri"/>
                <a:cs typeface="Calibri"/>
              </a:rPr>
              <a:t>first</a:t>
            </a:r>
            <a:r>
              <a:rPr lang="pl-PL" sz="600" b="1" dirty="0">
                <a:ea typeface="Calibri"/>
                <a:cs typeface="Calibri"/>
              </a:rPr>
              <a:t> </a:t>
            </a:r>
            <a:r>
              <a:rPr lang="pl-PL" sz="600" b="1" dirty="0" err="1">
                <a:ea typeface="Calibri"/>
                <a:cs typeface="Calibri"/>
              </a:rPr>
              <a:t>name</a:t>
            </a:r>
            <a:r>
              <a:rPr lang="pl-PL" sz="600" b="1" dirty="0">
                <a:ea typeface="Calibri"/>
                <a:cs typeface="Calibri"/>
              </a:rPr>
              <a:t> in most </a:t>
            </a:r>
            <a:r>
              <a:rPr lang="pl-PL" sz="600" b="1" dirty="0" err="1">
                <a:ea typeface="Calibri"/>
                <a:cs typeface="Calibri"/>
              </a:rPr>
              <a:t>situations</a:t>
            </a:r>
            <a:endParaRPr lang="pl-PL" sz="600" dirty="0" err="1">
              <a:ea typeface="Calibri"/>
              <a:cs typeface="Calibri"/>
            </a:endParaRPr>
          </a:p>
          <a:p>
            <a:endParaRPr lang="en-US" sz="600" dirty="0">
              <a:ea typeface="Calibri"/>
              <a:cs typeface="Calibri"/>
            </a:endParaRPr>
          </a:p>
          <a:p>
            <a:endParaRPr lang="pl-PL" dirty="0">
              <a:ea typeface="Calibri"/>
              <a:cs typeface="Calibri"/>
            </a:endParaRPr>
          </a:p>
        </p:txBody>
      </p:sp>
      <p:pic>
        <p:nvPicPr>
          <p:cNvPr id="5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34A94204-3225-3DCE-2C23-F1DF15FDC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64164" cy="296413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DB46001-3F65-4157-AAB6-64F7F09E5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51" y="154142"/>
            <a:ext cx="6600825" cy="48006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7BAD513-3C3A-4D45-9C5F-2C8BDC59E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50" y="5064125"/>
            <a:ext cx="615315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29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79FBEF7F-7466-4D30-BD94-ED944D2E9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" name="Freeform 2"/>
          <p:cNvSpPr/>
          <p:nvPr/>
        </p:nvSpPr>
        <p:spPr>
          <a:xfrm>
            <a:off x="368596" y="212849"/>
            <a:ext cx="3498949" cy="3498949"/>
          </a:xfrm>
          <a:custGeom>
            <a:avLst/>
            <a:gdLst/>
            <a:ahLst/>
            <a:cxnLst/>
            <a:rect l="l" t="t" r="r" b="b"/>
            <a:pathLst>
              <a:path w="5248424" h="5248424">
                <a:moveTo>
                  <a:pt x="0" y="0"/>
                </a:moveTo>
                <a:lnTo>
                  <a:pt x="5248424" y="0"/>
                </a:lnTo>
                <a:lnTo>
                  <a:pt x="5248424" y="5248424"/>
                </a:lnTo>
                <a:lnTo>
                  <a:pt x="0" y="5248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345608" y="3255734"/>
            <a:ext cx="7638655" cy="172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4334"/>
              </a:lnSpc>
              <a:spcBef>
                <a:spcPct val="0"/>
              </a:spcBef>
            </a:pPr>
            <a:r>
              <a:rPr lang="en-US" sz="10239" b="1" dirty="0">
                <a:solidFill>
                  <a:srgbClr val="01B0A8"/>
                </a:solidFill>
                <a:ea typeface="Bricolage Grotesque Bold"/>
                <a:cs typeface="Bricolage Grotesque Bold"/>
                <a:sym typeface="Bricolage Grotesque Bold"/>
              </a:rPr>
              <a:t>PUMS online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1898115" y="4591929"/>
            <a:ext cx="4174788" cy="417478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9999">
                <a:alpha val="52941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04606" y="-2087394"/>
            <a:ext cx="4174788" cy="417478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9999">
                <a:alpha val="52941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73541" y="-618788"/>
            <a:ext cx="4174788" cy="417478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9999">
                <a:alpha val="52941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3314983" y="2504535"/>
            <a:ext cx="4174788" cy="417478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9999">
                <a:alpha val="52941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3">
            <a:extLst>
              <a:ext uri="{FF2B5EF4-FFF2-40B4-BE49-F238E27FC236}">
                <a16:creationId xmlns:a16="http://schemas.microsoft.com/office/drawing/2014/main" id="{F955B5FC-A730-44C2-9A26-C1B3CED7CF34}"/>
              </a:ext>
            </a:extLst>
          </p:cNvPr>
          <p:cNvSpPr/>
          <p:nvPr/>
        </p:nvSpPr>
        <p:spPr>
          <a:xfrm rot="-576464">
            <a:off x="2688233" y="42027"/>
            <a:ext cx="1296985" cy="1288887"/>
          </a:xfrm>
          <a:custGeom>
            <a:avLst/>
            <a:gdLst/>
            <a:ahLst/>
            <a:cxnLst/>
            <a:rect l="l" t="t" r="r" b="b"/>
            <a:pathLst>
              <a:path w="1947950" h="1918730">
                <a:moveTo>
                  <a:pt x="0" y="0"/>
                </a:moveTo>
                <a:lnTo>
                  <a:pt x="1947950" y="0"/>
                </a:lnTo>
                <a:lnTo>
                  <a:pt x="1947950" y="1918730"/>
                </a:lnTo>
                <a:lnTo>
                  <a:pt x="0" y="19187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2783040" y="1737034"/>
            <a:ext cx="1632264" cy="1632264"/>
          </a:xfrm>
          <a:custGeom>
            <a:avLst/>
            <a:gdLst/>
            <a:ahLst/>
            <a:cxnLst/>
            <a:rect l="l" t="t" r="r" b="b"/>
            <a:pathLst>
              <a:path w="2448396" h="2448396">
                <a:moveTo>
                  <a:pt x="0" y="0"/>
                </a:moveTo>
                <a:lnTo>
                  <a:pt x="2448397" y="0"/>
                </a:lnTo>
                <a:lnTo>
                  <a:pt x="2448397" y="2448397"/>
                </a:lnTo>
                <a:lnTo>
                  <a:pt x="0" y="2448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598885" y="4254093"/>
            <a:ext cx="1632264" cy="1632264"/>
          </a:xfrm>
          <a:custGeom>
            <a:avLst/>
            <a:gdLst/>
            <a:ahLst/>
            <a:cxnLst/>
            <a:rect l="l" t="t" r="r" b="b"/>
            <a:pathLst>
              <a:path w="2448396" h="2448396">
                <a:moveTo>
                  <a:pt x="0" y="0"/>
                </a:moveTo>
                <a:lnTo>
                  <a:pt x="2448397" y="0"/>
                </a:lnTo>
                <a:lnTo>
                  <a:pt x="2448397" y="2448396"/>
                </a:lnTo>
                <a:lnTo>
                  <a:pt x="0" y="244839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377312" y="4274198"/>
            <a:ext cx="1592053" cy="1592053"/>
          </a:xfrm>
          <a:custGeom>
            <a:avLst/>
            <a:gdLst/>
            <a:ahLst/>
            <a:cxnLst/>
            <a:rect l="l" t="t" r="r" b="b"/>
            <a:pathLst>
              <a:path w="2388080" h="2388080">
                <a:moveTo>
                  <a:pt x="0" y="0"/>
                </a:moveTo>
                <a:lnTo>
                  <a:pt x="2388079" y="0"/>
                </a:lnTo>
                <a:lnTo>
                  <a:pt x="2388079" y="2388080"/>
                </a:lnTo>
                <a:lnTo>
                  <a:pt x="0" y="23880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36284" y="1737034"/>
            <a:ext cx="1874110" cy="1602364"/>
          </a:xfrm>
          <a:custGeom>
            <a:avLst/>
            <a:gdLst/>
            <a:ahLst/>
            <a:cxnLst/>
            <a:rect l="l" t="t" r="r" b="b"/>
            <a:pathLst>
              <a:path w="2811165" h="2403546">
                <a:moveTo>
                  <a:pt x="0" y="0"/>
                </a:moveTo>
                <a:lnTo>
                  <a:pt x="2811165" y="0"/>
                </a:lnTo>
                <a:lnTo>
                  <a:pt x="2811165" y="2403546"/>
                </a:lnTo>
                <a:lnTo>
                  <a:pt x="0" y="24035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68594">
            <a:off x="10440836" y="2020028"/>
            <a:ext cx="1456434" cy="917553"/>
          </a:xfrm>
          <a:custGeom>
            <a:avLst/>
            <a:gdLst/>
            <a:ahLst/>
            <a:cxnLst/>
            <a:rect l="l" t="t" r="r" b="b"/>
            <a:pathLst>
              <a:path w="2184651" h="1376330">
                <a:moveTo>
                  <a:pt x="0" y="0"/>
                </a:moveTo>
                <a:lnTo>
                  <a:pt x="2184651" y="0"/>
                </a:lnTo>
                <a:lnTo>
                  <a:pt x="2184651" y="1376330"/>
                </a:lnTo>
                <a:lnTo>
                  <a:pt x="0" y="13763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76202">
            <a:off x="10819210" y="2962251"/>
            <a:ext cx="933499" cy="933499"/>
          </a:xfrm>
          <a:custGeom>
            <a:avLst/>
            <a:gdLst/>
            <a:ahLst/>
            <a:cxnLst/>
            <a:rect l="l" t="t" r="r" b="b"/>
            <a:pathLst>
              <a:path w="1400249" h="1400249">
                <a:moveTo>
                  <a:pt x="0" y="0"/>
                </a:moveTo>
                <a:lnTo>
                  <a:pt x="1400249" y="0"/>
                </a:lnTo>
                <a:lnTo>
                  <a:pt x="1400249" y="1400250"/>
                </a:lnTo>
                <a:lnTo>
                  <a:pt x="0" y="14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-5703473" y="4677698"/>
            <a:ext cx="12192000" cy="785054"/>
          </a:xfrm>
          <a:custGeom>
            <a:avLst/>
            <a:gdLst/>
            <a:ahLst/>
            <a:cxnLst/>
            <a:rect l="l" t="t" r="r" b="b"/>
            <a:pathLst>
              <a:path w="18288000" h="1177581">
                <a:moveTo>
                  <a:pt x="0" y="0"/>
                </a:moveTo>
                <a:lnTo>
                  <a:pt x="18288000" y="0"/>
                </a:lnTo>
                <a:lnTo>
                  <a:pt x="18288000" y="1177581"/>
                </a:lnTo>
                <a:lnTo>
                  <a:pt x="0" y="117758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19885" b="-1988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46106" y="5267848"/>
            <a:ext cx="2045894" cy="675145"/>
          </a:xfrm>
          <a:custGeom>
            <a:avLst/>
            <a:gdLst/>
            <a:ahLst/>
            <a:cxnLst/>
            <a:rect l="l" t="t" r="r" b="b"/>
            <a:pathLst>
              <a:path w="3068841" h="1012718">
                <a:moveTo>
                  <a:pt x="0" y="0"/>
                </a:moveTo>
                <a:lnTo>
                  <a:pt x="3068841" y="0"/>
                </a:lnTo>
                <a:lnTo>
                  <a:pt x="3068841" y="1012718"/>
                </a:lnTo>
                <a:lnTo>
                  <a:pt x="0" y="101271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3045" y="4254093"/>
            <a:ext cx="1772015" cy="664505"/>
          </a:xfrm>
          <a:custGeom>
            <a:avLst/>
            <a:gdLst/>
            <a:ahLst/>
            <a:cxnLst/>
            <a:rect l="l" t="t" r="r" b="b"/>
            <a:pathLst>
              <a:path w="2658022" h="996758">
                <a:moveTo>
                  <a:pt x="0" y="0"/>
                </a:moveTo>
                <a:lnTo>
                  <a:pt x="2658023" y="0"/>
                </a:lnTo>
                <a:lnTo>
                  <a:pt x="2658023" y="996758"/>
                </a:lnTo>
                <a:lnTo>
                  <a:pt x="0" y="99675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276672" y="435622"/>
            <a:ext cx="7638655" cy="68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1B0A8"/>
                </a:solidFill>
                <a:latin typeface="Calibri Light" panose="020F0302020204030204" pitchFamily="34" charset="0"/>
                <a:ea typeface="Bricolage Grotesque Bold"/>
                <a:cs typeface="Calibri Light" panose="020F0302020204030204" pitchFamily="34" charset="0"/>
                <a:sym typeface="Bricolage Grotesque Bold"/>
              </a:rPr>
              <a:t>PUMS on Social Media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8977" y="3536249"/>
            <a:ext cx="4172083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 b="1" u="sng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  <a:hlinkClick r:id="rId21" tooltip="https://www.instagram.com/pums_poznan/"/>
              </a:rPr>
              <a:t>instagram.com/</a:t>
            </a:r>
            <a:r>
              <a:rPr lang="en-US" sz="2266" b="1" u="sng" dirty="0" err="1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  <a:hlinkClick r:id="rId21" tooltip="https://www.instagram.com/pums_poznan/"/>
              </a:rPr>
              <a:t>pums_poznan</a:t>
            </a:r>
            <a:r>
              <a:rPr lang="en-US" sz="2266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8307" y="6059280"/>
            <a:ext cx="491685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 b="1" u="sng" dirty="0">
                <a:solidFill>
                  <a:srgbClr val="0D0B61"/>
                </a:solidFill>
                <a:latin typeface="+mj-lt"/>
                <a:ea typeface="Bricolage Grotesque Bold"/>
                <a:cs typeface="Bricolage Grotesque Bold"/>
                <a:sym typeface="Bricolage Grotesque Bold"/>
                <a:hlinkClick r:id="rId22" tooltip="http://www.tiktok.com/@poznan_medical_uni"/>
              </a:rPr>
              <a:t>tiktok.com/@poznan_medical_uni</a:t>
            </a:r>
            <a:r>
              <a:rPr lang="en-US" sz="2266" b="1" u="sng" dirty="0">
                <a:solidFill>
                  <a:srgbClr val="0D0B61"/>
                </a:solidFill>
                <a:latin typeface="+mj-lt"/>
                <a:ea typeface="Bricolage Grotesque Bold"/>
                <a:cs typeface="Bricolage Grotesque Bold"/>
                <a:sym typeface="Bricolage Grotesque Bold"/>
                <a:hlinkClick r:id="rId21" tooltip="https://www.instagram.com/pums_poznan/"/>
              </a:rPr>
              <a:t>​​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343910" y="6064184"/>
            <a:ext cx="3658857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  <a:spcBef>
                <a:spcPct val="0"/>
              </a:spcBef>
            </a:pPr>
            <a:r>
              <a:rPr lang="en-US" sz="2266" b="1" u="sng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  <a:hlinkClick r:id="rId23" tooltip="https://facebook.com/PUMS.UMP"/>
              </a:rPr>
              <a:t>facebook.com/PUMS.UMP</a:t>
            </a:r>
            <a:r>
              <a:rPr lang="en-US" sz="2266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08134" y="3536249"/>
            <a:ext cx="4330409" cy="384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90"/>
              </a:lnSpc>
              <a:spcBef>
                <a:spcPct val="0"/>
              </a:spcBef>
            </a:pPr>
            <a:r>
              <a:rPr lang="en-US" sz="2279" b="1" u="sng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  <a:hlinkClick r:id="rId24" tooltip="https://linkedin.com/school/pumsmed"/>
              </a:rPr>
              <a:t>linkedin.com/school/</a:t>
            </a:r>
            <a:r>
              <a:rPr lang="en-US" sz="2279" b="1" u="sng" dirty="0" err="1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  <a:hlinkClick r:id="rId24" tooltip="https://linkedin.com/school/pumsmed"/>
              </a:rPr>
              <a:t>pumsmed</a:t>
            </a:r>
            <a:r>
              <a:rPr lang="en-US" sz="227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​</a:t>
            </a:r>
          </a:p>
        </p:txBody>
      </p:sp>
      <p:pic>
        <p:nvPicPr>
          <p:cNvPr id="23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6CEAF356-9182-426F-9C98-DED4795BE5C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5" y="183665"/>
            <a:ext cx="1385648" cy="138563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73645E94-96E3-4F09-811C-7DF4637A77E9}"/>
              </a:ext>
            </a:extLst>
          </p:cNvPr>
          <p:cNvSpPr/>
          <p:nvPr/>
        </p:nvSpPr>
        <p:spPr>
          <a:xfrm>
            <a:off x="3072712" y="0"/>
            <a:ext cx="1574284" cy="1567015"/>
          </a:xfrm>
          <a:custGeom>
            <a:avLst/>
            <a:gdLst/>
            <a:ahLst/>
            <a:cxnLst/>
            <a:rect l="l" t="t" r="r" b="b"/>
            <a:pathLst>
              <a:path w="2541105" h="2350522">
                <a:moveTo>
                  <a:pt x="0" y="0"/>
                </a:moveTo>
                <a:lnTo>
                  <a:pt x="2541105" y="0"/>
                </a:lnTo>
                <a:lnTo>
                  <a:pt x="2541105" y="2350522"/>
                </a:lnTo>
                <a:lnTo>
                  <a:pt x="0" y="2350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TextBox 2"/>
          <p:cNvSpPr txBox="1"/>
          <p:nvPr/>
        </p:nvSpPr>
        <p:spPr>
          <a:xfrm>
            <a:off x="626046" y="2356234"/>
            <a:ext cx="6274078" cy="2015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… join our creative team!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Our goal: to make others green with envy over PUMS </a:t>
            </a:r>
            <a:r>
              <a:rPr lang="en-US" sz="2599" b="1" dirty="0" err="1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SoMe</a:t>
            </a: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 channels!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22365" y="580471"/>
            <a:ext cx="5147270" cy="73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067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1B0A8"/>
                </a:solidFill>
                <a:latin typeface="Calibri Light" panose="020F0302020204030204" pitchFamily="34" charset="0"/>
                <a:ea typeface="Bricolage Grotesque Bold"/>
                <a:cs typeface="Calibri Light" panose="020F0302020204030204" pitchFamily="34" charset="0"/>
                <a:sym typeface="Bricolage Grotesque Bold"/>
              </a:rPr>
              <a:t>Ambassador’s Club</a:t>
            </a:r>
          </a:p>
        </p:txBody>
      </p:sp>
      <p:sp>
        <p:nvSpPr>
          <p:cNvPr id="5" name="Freeform 5"/>
          <p:cNvSpPr/>
          <p:nvPr/>
        </p:nvSpPr>
        <p:spPr>
          <a:xfrm>
            <a:off x="106195" y="2966324"/>
            <a:ext cx="1039701" cy="795371"/>
          </a:xfrm>
          <a:custGeom>
            <a:avLst/>
            <a:gdLst/>
            <a:ahLst/>
            <a:cxnLst/>
            <a:rect l="l" t="t" r="r" b="b"/>
            <a:pathLst>
              <a:path w="1559551" h="1193057">
                <a:moveTo>
                  <a:pt x="0" y="0"/>
                </a:moveTo>
                <a:lnTo>
                  <a:pt x="1559551" y="0"/>
                </a:lnTo>
                <a:lnTo>
                  <a:pt x="1559551" y="1193057"/>
                </a:lnTo>
                <a:lnTo>
                  <a:pt x="0" y="1193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19813065">
            <a:off x="7030232" y="2078413"/>
            <a:ext cx="4724449" cy="3017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077"/>
              </a:lnSpc>
            </a:pPr>
            <a:r>
              <a:rPr lang="en-US" sz="2866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We will start the auditioning soon. </a:t>
            </a:r>
          </a:p>
          <a:p>
            <a:pPr algn="ctr" defTabSz="609630">
              <a:lnSpc>
                <a:spcPts val="6077"/>
              </a:lnSpc>
            </a:pPr>
            <a:r>
              <a:rPr lang="en-US" sz="2866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Be ready and look for the </a:t>
            </a:r>
            <a:r>
              <a:rPr lang="en-US" sz="2866" dirty="0" err="1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infos</a:t>
            </a:r>
            <a:r>
              <a:rPr lang="en-US" sz="2866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!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0626041-3C10-48CE-936F-C88CD2D940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51143A90-FD21-4C5D-B8D2-E75A42B71A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5" y="183665"/>
            <a:ext cx="1385648" cy="138563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A6E07B94-E566-43D4-9239-FBEC5D73B2AA}"/>
              </a:ext>
            </a:extLst>
          </p:cNvPr>
          <p:cNvSpPr/>
          <p:nvPr/>
        </p:nvSpPr>
        <p:spPr>
          <a:xfrm>
            <a:off x="2501059" y="172269"/>
            <a:ext cx="1777355" cy="1360061"/>
          </a:xfrm>
          <a:custGeom>
            <a:avLst/>
            <a:gdLst/>
            <a:ahLst/>
            <a:cxnLst/>
            <a:rect l="l" t="t" r="r" b="b"/>
            <a:pathLst>
              <a:path w="2666031" h="2066174">
                <a:moveTo>
                  <a:pt x="0" y="0"/>
                </a:moveTo>
                <a:lnTo>
                  <a:pt x="2666032" y="0"/>
                </a:lnTo>
                <a:lnTo>
                  <a:pt x="2666032" y="2066175"/>
                </a:lnTo>
                <a:lnTo>
                  <a:pt x="0" y="2066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2" name="TextBox 2"/>
          <p:cNvSpPr txBox="1"/>
          <p:nvPr/>
        </p:nvSpPr>
        <p:spPr>
          <a:xfrm>
            <a:off x="7262643" y="4996843"/>
            <a:ext cx="5381757" cy="552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573"/>
              </a:lnSpc>
              <a:spcBef>
                <a:spcPct val="0"/>
              </a:spcBef>
            </a:pPr>
            <a:r>
              <a:rPr lang="en-US" sz="3266" b="1" dirty="0">
                <a:solidFill>
                  <a:srgbClr val="002060"/>
                </a:solidFill>
                <a:latin typeface="+mj-lt"/>
                <a:ea typeface="Bricolage Grotesque Bold"/>
                <a:cs typeface="Bricolage Grotesque Bold"/>
                <a:sym typeface="Bricolage Grotesque Bold"/>
              </a:rPr>
              <a:t>pumscommunity.com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1976" y="1928576"/>
            <a:ext cx="8124824" cy="3438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Become a member of our </a:t>
            </a:r>
            <a:r>
              <a:rPr lang="en-US" sz="2599" b="1" dirty="0" err="1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PUMScommunityHUB</a:t>
            </a: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 platform.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Connect with alumni, 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find a mentor, 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get to know the recent news 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and many more!</a:t>
            </a:r>
          </a:p>
        </p:txBody>
      </p:sp>
      <p:sp>
        <p:nvSpPr>
          <p:cNvPr id="4" name="Freeform 4"/>
          <p:cNvSpPr/>
          <p:nvPr/>
        </p:nvSpPr>
        <p:spPr>
          <a:xfrm>
            <a:off x="8462986" y="1717209"/>
            <a:ext cx="2981072" cy="3032241"/>
          </a:xfrm>
          <a:custGeom>
            <a:avLst/>
            <a:gdLst/>
            <a:ahLst/>
            <a:cxnLst/>
            <a:rect l="l" t="t" r="r" b="b"/>
            <a:pathLst>
              <a:path w="4471608" h="4548362">
                <a:moveTo>
                  <a:pt x="0" y="0"/>
                </a:moveTo>
                <a:lnTo>
                  <a:pt x="4471608" y="0"/>
                </a:lnTo>
                <a:lnTo>
                  <a:pt x="4471608" y="4548362"/>
                </a:lnTo>
                <a:lnTo>
                  <a:pt x="0" y="45483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05121" y="602760"/>
            <a:ext cx="5381757" cy="68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00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1B0A8"/>
                </a:solidFill>
                <a:latin typeface="Calibri Light" panose="020F0302020204030204" pitchFamily="34" charset="0"/>
                <a:ea typeface="Bricolage Grotesque Bold"/>
                <a:cs typeface="Calibri Light" panose="020F0302020204030204" pitchFamily="34" charset="0"/>
                <a:sym typeface="Bricolage Grotesque Bold"/>
              </a:rPr>
              <a:t>PUMScommunityHUB</a:t>
            </a:r>
            <a:endParaRPr lang="en-US" sz="4400" b="1" dirty="0">
              <a:solidFill>
                <a:srgbClr val="01B0A8"/>
              </a:solidFill>
              <a:latin typeface="Calibri Light" panose="020F0302020204030204" pitchFamily="34" charset="0"/>
              <a:ea typeface="Bricolage Grotesque Bold"/>
              <a:cs typeface="Calibri Light" panose="020F0302020204030204" pitchFamily="34" charset="0"/>
              <a:sym typeface="Bricolage Grotesque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501059" y="2630880"/>
            <a:ext cx="751166" cy="574642"/>
          </a:xfrm>
          <a:custGeom>
            <a:avLst/>
            <a:gdLst/>
            <a:ahLst/>
            <a:cxnLst/>
            <a:rect l="l" t="t" r="r" b="b"/>
            <a:pathLst>
              <a:path w="1126749" h="861963">
                <a:moveTo>
                  <a:pt x="0" y="0"/>
                </a:moveTo>
                <a:lnTo>
                  <a:pt x="1126749" y="0"/>
                </a:lnTo>
                <a:lnTo>
                  <a:pt x="1126749" y="861964"/>
                </a:lnTo>
                <a:lnTo>
                  <a:pt x="0" y="861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76642" y="3388512"/>
            <a:ext cx="751166" cy="574642"/>
          </a:xfrm>
          <a:custGeom>
            <a:avLst/>
            <a:gdLst/>
            <a:ahLst/>
            <a:cxnLst/>
            <a:rect l="l" t="t" r="r" b="b"/>
            <a:pathLst>
              <a:path w="1126749" h="861963">
                <a:moveTo>
                  <a:pt x="0" y="0"/>
                </a:moveTo>
                <a:lnTo>
                  <a:pt x="1126749" y="0"/>
                </a:lnTo>
                <a:lnTo>
                  <a:pt x="1126749" y="861963"/>
                </a:lnTo>
                <a:lnTo>
                  <a:pt x="0" y="86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921290" y="4174808"/>
            <a:ext cx="751166" cy="574642"/>
          </a:xfrm>
          <a:custGeom>
            <a:avLst/>
            <a:gdLst/>
            <a:ahLst/>
            <a:cxnLst/>
            <a:rect l="l" t="t" r="r" b="b"/>
            <a:pathLst>
              <a:path w="1126749" h="861963">
                <a:moveTo>
                  <a:pt x="0" y="0"/>
                </a:moveTo>
                <a:lnTo>
                  <a:pt x="1126749" y="0"/>
                </a:lnTo>
                <a:lnTo>
                  <a:pt x="1126749" y="861963"/>
                </a:lnTo>
                <a:lnTo>
                  <a:pt x="0" y="86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861803" y="4800193"/>
            <a:ext cx="751166" cy="574642"/>
          </a:xfrm>
          <a:custGeom>
            <a:avLst/>
            <a:gdLst/>
            <a:ahLst/>
            <a:cxnLst/>
            <a:rect l="l" t="t" r="r" b="b"/>
            <a:pathLst>
              <a:path w="1126749" h="861963">
                <a:moveTo>
                  <a:pt x="0" y="0"/>
                </a:moveTo>
                <a:lnTo>
                  <a:pt x="1126749" y="0"/>
                </a:lnTo>
                <a:lnTo>
                  <a:pt x="1126749" y="861964"/>
                </a:lnTo>
                <a:lnTo>
                  <a:pt x="0" y="8619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79A01CBE-B8CD-4D71-B5D0-F7E7AB23B1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4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AAF05867-91BF-4E02-ADF9-BB89E5B02F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5" y="183665"/>
            <a:ext cx="1385648" cy="138563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>
            <a:extLst>
              <a:ext uri="{FF2B5EF4-FFF2-40B4-BE49-F238E27FC236}">
                <a16:creationId xmlns:a16="http://schemas.microsoft.com/office/drawing/2014/main" id="{C4021706-D03F-4E55-9921-CCBDECA72254}"/>
              </a:ext>
            </a:extLst>
          </p:cNvPr>
          <p:cNvSpPr/>
          <p:nvPr/>
        </p:nvSpPr>
        <p:spPr>
          <a:xfrm rot="20410261">
            <a:off x="1809963" y="352708"/>
            <a:ext cx="1820307" cy="1112210"/>
          </a:xfrm>
          <a:custGeom>
            <a:avLst/>
            <a:gdLst/>
            <a:ahLst/>
            <a:cxnLst/>
            <a:rect l="l" t="t" r="r" b="b"/>
            <a:pathLst>
              <a:path w="2599707" h="1754802">
                <a:moveTo>
                  <a:pt x="0" y="0"/>
                </a:moveTo>
                <a:lnTo>
                  <a:pt x="2599707" y="0"/>
                </a:lnTo>
                <a:lnTo>
                  <a:pt x="2599707" y="1754802"/>
                </a:lnTo>
                <a:lnTo>
                  <a:pt x="0" y="17548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TextBox 2"/>
          <p:cNvSpPr txBox="1"/>
          <p:nvPr/>
        </p:nvSpPr>
        <p:spPr>
          <a:xfrm>
            <a:off x="2971006" y="635698"/>
            <a:ext cx="6249987" cy="68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60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01B0A8"/>
                </a:solidFill>
                <a:latin typeface="Calibri Light" panose="020F0302020204030204" pitchFamily="34" charset="0"/>
                <a:ea typeface="Bricolage Grotesque Bold"/>
                <a:cs typeface="Calibri Light" panose="020F0302020204030204" pitchFamily="34" charset="0"/>
                <a:sym typeface="Bricolage Grotesque Bold"/>
              </a:rPr>
              <a:t>PUMS 1st Alumni Reunion</a:t>
            </a:r>
          </a:p>
        </p:txBody>
      </p:sp>
      <p:sp>
        <p:nvSpPr>
          <p:cNvPr id="4" name="TextBox 4"/>
          <p:cNvSpPr txBox="1"/>
          <p:nvPr/>
        </p:nvSpPr>
        <p:spPr>
          <a:xfrm rot="-1090123">
            <a:off x="7052250" y="2487861"/>
            <a:ext cx="4497474" cy="2417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34"/>
              </a:lnSpc>
              <a:spcBef>
                <a:spcPct val="0"/>
              </a:spcBef>
            </a:pPr>
            <a:r>
              <a:rPr lang="en-US" sz="3453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Where: </a:t>
            </a:r>
            <a:endParaRPr lang="pl-PL" sz="3453" dirty="0">
              <a:solidFill>
                <a:srgbClr val="199999"/>
              </a:solidFill>
              <a:latin typeface="Felix Titling" panose="04060505060202020A04" pitchFamily="82" charset="0"/>
              <a:ea typeface="Finger Paint"/>
              <a:cs typeface="Finger Paint"/>
              <a:sym typeface="Finger Paint"/>
            </a:endParaRPr>
          </a:p>
          <a:p>
            <a:pPr algn="ctr" defTabSz="609630">
              <a:lnSpc>
                <a:spcPts val="4834"/>
              </a:lnSpc>
              <a:spcBef>
                <a:spcPct val="0"/>
              </a:spcBef>
            </a:pPr>
            <a:r>
              <a:rPr lang="en-US" sz="3453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in New York</a:t>
            </a:r>
          </a:p>
          <a:p>
            <a:pPr algn="ctr" defTabSz="609630">
              <a:lnSpc>
                <a:spcPts val="4834"/>
              </a:lnSpc>
              <a:spcBef>
                <a:spcPct val="0"/>
              </a:spcBef>
            </a:pPr>
            <a:r>
              <a:rPr lang="en-US" sz="3453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When: </a:t>
            </a:r>
            <a:endParaRPr lang="pl-PL" sz="3453" dirty="0">
              <a:solidFill>
                <a:srgbClr val="199999"/>
              </a:solidFill>
              <a:latin typeface="Felix Titling" panose="04060505060202020A04" pitchFamily="82" charset="0"/>
              <a:ea typeface="Finger Paint"/>
              <a:cs typeface="Finger Paint"/>
              <a:sym typeface="Finger Paint"/>
            </a:endParaRPr>
          </a:p>
          <a:p>
            <a:pPr algn="ctr" defTabSz="609630">
              <a:lnSpc>
                <a:spcPts val="4834"/>
              </a:lnSpc>
              <a:spcBef>
                <a:spcPct val="0"/>
              </a:spcBef>
            </a:pPr>
            <a:r>
              <a:rPr lang="en-US" sz="3453" dirty="0">
                <a:solidFill>
                  <a:srgbClr val="199999"/>
                </a:solidFill>
                <a:latin typeface="Felix Titling" panose="04060505060202020A04" pitchFamily="82" charset="0"/>
                <a:ea typeface="Finger Paint"/>
                <a:cs typeface="Finger Paint"/>
                <a:sym typeface="Finger Paint"/>
              </a:rPr>
              <a:t>in April 2027!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3620" y="1817670"/>
            <a:ext cx="6274078" cy="4131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If your parent are our alumni, 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let them know and ask them to contact us at </a:t>
            </a:r>
            <a:r>
              <a:rPr lang="en-US" sz="2599" b="1" u="sng" dirty="0">
                <a:solidFill>
                  <a:srgbClr val="199999"/>
                </a:solidFill>
                <a:ea typeface="Bricolage Grotesque Bold"/>
                <a:cs typeface="Bricolage Grotesque Bold"/>
                <a:sym typeface="Bricolage Grotesque Bold"/>
                <a:hlinkClick r:id="rId4" tooltip="mailto:alumni@pums.edu.pl"/>
              </a:rPr>
              <a:t>alumni@pums.edu.pl</a:t>
            </a:r>
            <a:r>
              <a:rPr lang="en-US" sz="2599" b="1" dirty="0">
                <a:solidFill>
                  <a:srgbClr val="199999"/>
                </a:solidFill>
                <a:ea typeface="Bricolage Grotesque Bold"/>
                <a:cs typeface="Bricolage Grotesque Bold"/>
                <a:sym typeface="Bricolage Grotesque Bold"/>
              </a:rPr>
              <a:t> </a:t>
            </a: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or check our </a:t>
            </a:r>
            <a:r>
              <a:rPr lang="en-US" sz="2599" b="1" dirty="0" err="1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SoMe</a:t>
            </a: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 for announcements!</a:t>
            </a:r>
          </a:p>
          <a:p>
            <a:pPr algn="ctr" defTabSz="609630">
              <a:lnSpc>
                <a:spcPts val="5512"/>
              </a:lnSpc>
            </a:pPr>
            <a:r>
              <a:rPr lang="en-US" sz="2599" b="1" dirty="0">
                <a:solidFill>
                  <a:srgbClr val="0D0B61"/>
                </a:solidFill>
                <a:ea typeface="Bricolage Grotesque Bold"/>
                <a:cs typeface="Bricolage Grotesque Bold"/>
                <a:sym typeface="Bricolage Grotesque Bold"/>
              </a:rPr>
              <a:t>Much appreciated!</a:t>
            </a:r>
          </a:p>
          <a:p>
            <a:pPr algn="ctr" defTabSz="609630">
              <a:lnSpc>
                <a:spcPts val="5512"/>
              </a:lnSpc>
            </a:pPr>
            <a:endParaRPr lang="en-US" sz="2599" b="1" dirty="0">
              <a:solidFill>
                <a:srgbClr val="0D0B61"/>
              </a:solidFill>
              <a:ea typeface="Bricolage Grotesque Bold"/>
              <a:cs typeface="Bricolage Grotesque Bold"/>
              <a:sym typeface="Bricolage Grotesque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75289" y="4670389"/>
            <a:ext cx="751166" cy="574642"/>
          </a:xfrm>
          <a:custGeom>
            <a:avLst/>
            <a:gdLst/>
            <a:ahLst/>
            <a:cxnLst/>
            <a:rect l="l" t="t" r="r" b="b"/>
            <a:pathLst>
              <a:path w="1126749" h="861963">
                <a:moveTo>
                  <a:pt x="0" y="0"/>
                </a:moveTo>
                <a:lnTo>
                  <a:pt x="1126749" y="0"/>
                </a:lnTo>
                <a:lnTo>
                  <a:pt x="1126749" y="861963"/>
                </a:lnTo>
                <a:lnTo>
                  <a:pt x="0" y="86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2A6DC42-DAF8-4E65-8647-613E3EE11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A635B7C9-5276-4EA4-AE62-CF9732E33F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5" y="183665"/>
            <a:ext cx="1385648" cy="138563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471" y="267439"/>
            <a:ext cx="10768729" cy="4944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1201"/>
              </a:lnSpc>
            </a:pPr>
            <a:r>
              <a:rPr lang="en-US" sz="8000" b="1" dirty="0">
                <a:solidFill>
                  <a:srgbClr val="0D0B61"/>
                </a:solidFill>
                <a:latin typeface="Calibri Light" panose="020F0302020204030204" pitchFamily="34" charset="0"/>
                <a:ea typeface="Bricolage Grotesque Bold"/>
                <a:cs typeface="Calibri Light" panose="020F0302020204030204" pitchFamily="34" charset="0"/>
                <a:sym typeface="Bricolage Grotesque Bold"/>
              </a:rPr>
              <a:t>But above all</a:t>
            </a:r>
          </a:p>
          <a:p>
            <a:pPr algn="ctr" defTabSz="609630">
              <a:lnSpc>
                <a:spcPts val="14334"/>
              </a:lnSpc>
              <a:spcBef>
                <a:spcPct val="0"/>
              </a:spcBef>
            </a:pPr>
            <a:r>
              <a:rPr lang="en-US" sz="10239" b="1" dirty="0">
                <a:solidFill>
                  <a:srgbClr val="199999"/>
                </a:solidFill>
                <a:ea typeface="Bricolage Grotesque Bold"/>
                <a:cs typeface="Bricolage Grotesque Bold"/>
                <a:sym typeface="Bricolage Grotesque Bold"/>
              </a:rPr>
              <a:t>have the time of your life!!!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433043D-5290-430F-A406-C8CEBA969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857875"/>
            <a:ext cx="12192000" cy="10001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ED4EE55F-0ED5-4B90-B769-3CF9A74FE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5" y="183665"/>
            <a:ext cx="1385648" cy="138563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475E62-D187-718A-D569-E5341396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0620" y="717478"/>
            <a:ext cx="3586361" cy="1354499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rgbClr val="01B0A8"/>
                </a:solidFill>
                <a:ea typeface="Calibri Light"/>
                <a:cs typeface="Calibri Light"/>
              </a:rPr>
              <a:t>THANK YOU</a:t>
            </a:r>
            <a:endParaRPr lang="pl-PL" sz="48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23CBDEA-DE9C-A565-6F2B-AD4DE4FE8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313" y="1825625"/>
            <a:ext cx="706248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l-PL" dirty="0">
              <a:ea typeface="Calibri"/>
              <a:cs typeface="Calibri"/>
            </a:endParaRPr>
          </a:p>
          <a:p>
            <a:endParaRPr lang="pl-PL" dirty="0">
              <a:ea typeface="Calibri"/>
              <a:cs typeface="Calibri"/>
            </a:endParaRPr>
          </a:p>
        </p:txBody>
      </p:sp>
      <p:pic>
        <p:nvPicPr>
          <p:cNvPr id="5" name="Symbol zastępczy zawartości 10" descr="Obraz zawierający Czcionka, logo, krąg, symbol&#10;&#10;Zawartość wygenerowana przez AI może być niepoprawna.">
            <a:extLst>
              <a:ext uri="{FF2B5EF4-FFF2-40B4-BE49-F238E27FC236}">
                <a16:creationId xmlns:a16="http://schemas.microsoft.com/office/drawing/2014/main" id="{5493E21B-4DB2-6DA8-32CC-DC92BA682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5" y="82296"/>
            <a:ext cx="2964164" cy="296413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19D771D-121A-4923-BBE4-C401C97DB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558" y="2318329"/>
            <a:ext cx="7062487" cy="40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045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9446AA38EC1647AD76E3D827779829" ma:contentTypeVersion="4" ma:contentTypeDescription="Utwórz nowy dokument." ma:contentTypeScope="" ma:versionID="08a99b652da1313011d7cf22cf7173d6">
  <xsd:schema xmlns:xsd="http://www.w3.org/2001/XMLSchema" xmlns:xs="http://www.w3.org/2001/XMLSchema" xmlns:p="http://schemas.microsoft.com/office/2006/metadata/properties" xmlns:ns2="3e103f54-1252-418e-870b-71016b8ac737" targetNamespace="http://schemas.microsoft.com/office/2006/metadata/properties" ma:root="true" ma:fieldsID="b38a64db7691c084bb6375b2a34b566d" ns2:_="">
    <xsd:import namespace="3e103f54-1252-418e-870b-71016b8ac7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103f54-1252-418e-870b-71016b8ac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374613-5D0B-4185-A77F-D05A4ABA2D61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3e103f54-1252-418e-870b-71016b8ac73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555821E-6CF9-4C01-AD99-5635295BB4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6AD3A8-24A2-41C6-9E27-BD18E98245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103f54-1252-418e-870b-71016b8ac7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1630</Words>
  <Application>Microsoft Office PowerPoint</Application>
  <PresentationFormat>Panoramiczny</PresentationFormat>
  <Paragraphs>188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30</vt:i4>
      </vt:variant>
    </vt:vector>
  </HeadingPairs>
  <TitlesOfParts>
    <vt:vector size="38" baseType="lpstr">
      <vt:lpstr>Arial</vt:lpstr>
      <vt:lpstr>Baskerville Old Face</vt:lpstr>
      <vt:lpstr>Bricolage Grotesque Bold</vt:lpstr>
      <vt:lpstr>Calibri</vt:lpstr>
      <vt:lpstr>Calibri Light</vt:lpstr>
      <vt:lpstr>Felix Titling</vt:lpstr>
      <vt:lpstr>Motyw pakietu Office</vt:lpstr>
      <vt:lpstr>Office Theme</vt:lpstr>
      <vt:lpstr>Prezentacja programu PowerPoint</vt:lpstr>
      <vt:lpstr>Center for Medical Education in English – Dean’s Office</vt:lpstr>
      <vt:lpstr>Students’ team</vt:lpstr>
      <vt:lpstr>Students’ team</vt:lpstr>
      <vt:lpstr>Students’ team</vt:lpstr>
      <vt:lpstr>Curriculum team</vt:lpstr>
      <vt:lpstr>Curriculum team</vt:lpstr>
      <vt:lpstr>Bursary Office</vt:lpstr>
      <vt:lpstr>Admissions &amp; Promotion Office</vt:lpstr>
      <vt:lpstr>Where can you find us?</vt:lpstr>
      <vt:lpstr>WISUS on-line account</vt:lpstr>
      <vt:lpstr>PUMS email</vt:lpstr>
      <vt:lpstr>Communication apps</vt:lpstr>
      <vt:lpstr>Know your rights!</vt:lpstr>
      <vt:lpstr>PESEL number + NFZ health insurance</vt:lpstr>
      <vt:lpstr>Student ID card</vt:lpstr>
      <vt:lpstr>1st year at PUMS</vt:lpstr>
      <vt:lpstr>Must do’s:</vt:lpstr>
      <vt:lpstr>Problems? You’re not alone!</vt:lpstr>
      <vt:lpstr>List of course coordinators</vt:lpstr>
      <vt:lpstr>Terms of Address –  Quiz for International Students</vt:lpstr>
      <vt:lpstr>Terms of Address –  Quiz for International Students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Bogna Strykowska</dc:creator>
  <cp:lastModifiedBy>Grzegorz Chewusz</cp:lastModifiedBy>
  <cp:revision>263</cp:revision>
  <dcterms:created xsi:type="dcterms:W3CDTF">2024-08-26T10:59:03Z</dcterms:created>
  <dcterms:modified xsi:type="dcterms:W3CDTF">2026-09-07T13:20:23Z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0x010100C89446AA38EC1647AD76E3D827779829</vt:lpwstr>
  </property>
</Properties>
</file>