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7" r:id="rId18"/>
    <p:sldId id="274" r:id="rId19"/>
    <p:sldId id="276" r:id="rId20"/>
  </p:sldIdLst>
  <p:sldSz cx="18288000" cy="10287000"/>
  <p:notesSz cx="6858000" cy="9144000"/>
  <p:embeddedFontLst>
    <p:embeddedFont>
      <p:font typeface="Asap" panose="020F0504030202060203" pitchFamily="34" charset="-18"/>
      <p:regular r:id="rId21"/>
      <p:bold r:id="rId22"/>
      <p:italic r:id="rId23"/>
      <p:boldItalic r:id="rId24"/>
    </p:embeddedFont>
    <p:embeddedFont>
      <p:font typeface="Asap Bold" panose="020F0804030202060203" pitchFamily="34" charset="-18"/>
      <p:regular r:id="rId25"/>
      <p:bold r:id="rId26"/>
    </p:embeddedFont>
    <p:embeddedFont>
      <p:font typeface="Calibri" panose="020F0502020204030204" pitchFamily="34" charset="0"/>
      <p:regular r:id="rId27"/>
      <p:bold r:id="rId28"/>
      <p:italic r:id="rId29"/>
      <p:boldItalic r:id="rId30"/>
    </p:embeddedFont>
    <p:embeddedFont>
      <p:font typeface="Canva Sans" panose="020B0604020202020204" charset="0"/>
      <p:regular r:id="rId31"/>
    </p:embeddedFont>
    <p:embeddedFont>
      <p:font typeface="Canva Sans Bold" panose="020B0604020202020204" charset="0"/>
      <p:regular r:id="rId32"/>
    </p:embeddedFont>
    <p:embeddedFont>
      <p:font typeface="Inter Bold" panose="020B0604020202020204" charset="0"/>
      <p:regular r:id="rId33"/>
    </p:embeddedFont>
    <p:embeddedFont>
      <p:font typeface="Open Sans" panose="020B0606030504020204" pitchFamily="34" charset="0"/>
      <p:regular r:id="rId34"/>
      <p:bold r:id="rId35"/>
      <p:italic r:id="rId36"/>
      <p:boldItalic r:id="rId37"/>
    </p:embeddedFont>
    <p:embeddedFont>
      <p:font typeface="Open Sans Bold" panose="020B0806030504020204" pitchFamily="34" charset="0"/>
      <p:regular r:id="rId38"/>
      <p:bold r:id="rId39"/>
    </p:embeddedFont>
    <p:embeddedFont>
      <p:font typeface="Roboto Bold"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C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18" Type="http://schemas.openxmlformats.org/officeDocument/2006/relationships/image" Target="../media/image29.svg"/><Relationship Id="rId26" Type="http://schemas.openxmlformats.org/officeDocument/2006/relationships/image" Target="../media/image37.sv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8.png"/><Relationship Id="rId25" Type="http://schemas.openxmlformats.org/officeDocument/2006/relationships/image" Target="../media/image36.png"/><Relationship Id="rId2" Type="http://schemas.openxmlformats.org/officeDocument/2006/relationships/image" Target="../media/image13.jpeg"/><Relationship Id="rId16" Type="http://schemas.openxmlformats.org/officeDocument/2006/relationships/image" Target="../media/image27.svg"/><Relationship Id="rId20" Type="http://schemas.openxmlformats.org/officeDocument/2006/relationships/image" Target="../media/image31.svg"/><Relationship Id="rId29"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24" Type="http://schemas.openxmlformats.org/officeDocument/2006/relationships/image" Target="../media/image35.svg"/><Relationship Id="rId5" Type="http://schemas.openxmlformats.org/officeDocument/2006/relationships/image" Target="../media/image16.png"/><Relationship Id="rId15" Type="http://schemas.openxmlformats.org/officeDocument/2006/relationships/image" Target="../media/image26.png"/><Relationship Id="rId23" Type="http://schemas.openxmlformats.org/officeDocument/2006/relationships/image" Target="../media/image34.png"/><Relationship Id="rId28" Type="http://schemas.openxmlformats.org/officeDocument/2006/relationships/image" Target="../media/image39.png"/><Relationship Id="rId10" Type="http://schemas.openxmlformats.org/officeDocument/2006/relationships/image" Target="../media/image21.svg"/><Relationship Id="rId19" Type="http://schemas.openxmlformats.org/officeDocument/2006/relationships/image" Target="../media/image30.pn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 Id="rId22" Type="http://schemas.openxmlformats.org/officeDocument/2006/relationships/image" Target="../media/image33.svg"/><Relationship Id="rId27" Type="http://schemas.openxmlformats.org/officeDocument/2006/relationships/image" Target="../media/image38.png"/><Relationship Id="rId30" Type="http://schemas.openxmlformats.org/officeDocument/2006/relationships/hyperlink" Target="https://mos.cudzoziemcy.gov.pl"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sv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svg"/><Relationship Id="rId17" Type="http://schemas.openxmlformats.org/officeDocument/2006/relationships/image" Target="../media/image66.png"/><Relationship Id="rId2" Type="http://schemas.openxmlformats.org/officeDocument/2006/relationships/image" Target="../media/image13.jpeg"/><Relationship Id="rId16" Type="http://schemas.openxmlformats.org/officeDocument/2006/relationships/image" Target="../media/image65.svg"/><Relationship Id="rId1" Type="http://schemas.openxmlformats.org/officeDocument/2006/relationships/slideLayout" Target="../slideLayouts/slideLayout7.xml"/><Relationship Id="rId6" Type="http://schemas.openxmlformats.org/officeDocument/2006/relationships/image" Target="../media/image55.sv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 Id="rId14" Type="http://schemas.openxmlformats.org/officeDocument/2006/relationships/image" Target="../media/image63.svg"/></Relationships>
</file>

<file path=ppt/slides/_rels/slide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https://migrant.poznan.uw.gov.pl/en/wskazowki/feesstamp-duty"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73.svg"/><Relationship Id="rId13" Type="http://schemas.openxmlformats.org/officeDocument/2006/relationships/image" Target="../media/image76.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5.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71.svg"/><Relationship Id="rId11" Type="http://schemas.openxmlformats.org/officeDocument/2006/relationships/image" Target="../media/image74.png"/><Relationship Id="rId5" Type="http://schemas.openxmlformats.org/officeDocument/2006/relationships/image" Target="../media/image70.png"/><Relationship Id="rId15" Type="http://schemas.openxmlformats.org/officeDocument/2006/relationships/hyperlink" Target="https://www.poznan.uw.gov.pl/cudzoziemcy-stan/?lang=en" TargetMode="External"/><Relationship Id="rId10" Type="http://schemas.openxmlformats.org/officeDocument/2006/relationships/image" Target="../media/image15.svg"/><Relationship Id="rId4" Type="http://schemas.openxmlformats.org/officeDocument/2006/relationships/image" Target="../media/image69.svg"/><Relationship Id="rId9" Type="http://schemas.openxmlformats.org/officeDocument/2006/relationships/image" Target="../media/image14.png"/><Relationship Id="rId14" Type="http://schemas.openxmlformats.org/officeDocument/2006/relationships/image" Target="../media/image77.png"/></Relationships>
</file>

<file path=ppt/slides/_rels/slide1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svg"/></Relationships>
</file>

<file path=ppt/slides/_rels/slide12.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png"/><Relationship Id="rId18" Type="http://schemas.openxmlformats.org/officeDocument/2006/relationships/image" Target="../media/image69.svg"/><Relationship Id="rId26" Type="http://schemas.openxmlformats.org/officeDocument/2006/relationships/image" Target="../media/image100.svg"/><Relationship Id="rId3" Type="http://schemas.openxmlformats.org/officeDocument/2006/relationships/image" Target="../media/image81.png"/><Relationship Id="rId21" Type="http://schemas.openxmlformats.org/officeDocument/2006/relationships/image" Target="../media/image72.png"/><Relationship Id="rId7" Type="http://schemas.openxmlformats.org/officeDocument/2006/relationships/image" Target="../media/image85.svg"/><Relationship Id="rId12" Type="http://schemas.openxmlformats.org/officeDocument/2006/relationships/image" Target="../media/image90.svg"/><Relationship Id="rId17" Type="http://schemas.openxmlformats.org/officeDocument/2006/relationships/image" Target="../media/image68.png"/><Relationship Id="rId25" Type="http://schemas.openxmlformats.org/officeDocument/2006/relationships/image" Target="../media/image99.png"/><Relationship Id="rId2" Type="http://schemas.openxmlformats.org/officeDocument/2006/relationships/image" Target="../media/image12.jpeg"/><Relationship Id="rId16" Type="http://schemas.openxmlformats.org/officeDocument/2006/relationships/image" Target="../media/image94.svg"/><Relationship Id="rId20" Type="http://schemas.openxmlformats.org/officeDocument/2006/relationships/image" Target="../media/image96.svg"/><Relationship Id="rId29" Type="http://schemas.openxmlformats.org/officeDocument/2006/relationships/image" Target="../media/image103.jpeg"/><Relationship Id="rId1" Type="http://schemas.openxmlformats.org/officeDocument/2006/relationships/slideLayout" Target="../slideLayouts/slideLayout7.xml"/><Relationship Id="rId6" Type="http://schemas.openxmlformats.org/officeDocument/2006/relationships/image" Target="../media/image84.png"/><Relationship Id="rId11" Type="http://schemas.openxmlformats.org/officeDocument/2006/relationships/image" Target="../media/image89.svg"/><Relationship Id="rId24" Type="http://schemas.openxmlformats.org/officeDocument/2006/relationships/image" Target="../media/image98.svg"/><Relationship Id="rId32" Type="http://schemas.openxmlformats.org/officeDocument/2006/relationships/image" Target="../media/image106.png"/><Relationship Id="rId5" Type="http://schemas.openxmlformats.org/officeDocument/2006/relationships/image" Target="../media/image83.svg"/><Relationship Id="rId15" Type="http://schemas.openxmlformats.org/officeDocument/2006/relationships/image" Target="../media/image93.png"/><Relationship Id="rId23" Type="http://schemas.openxmlformats.org/officeDocument/2006/relationships/image" Target="../media/image97.png"/><Relationship Id="rId28" Type="http://schemas.openxmlformats.org/officeDocument/2006/relationships/image" Target="../media/image102.png"/><Relationship Id="rId10" Type="http://schemas.openxmlformats.org/officeDocument/2006/relationships/image" Target="../media/image88.svg"/><Relationship Id="rId19" Type="http://schemas.openxmlformats.org/officeDocument/2006/relationships/image" Target="../media/image95.png"/><Relationship Id="rId31" Type="http://schemas.openxmlformats.org/officeDocument/2006/relationships/image" Target="../media/image105.png"/><Relationship Id="rId4" Type="http://schemas.openxmlformats.org/officeDocument/2006/relationships/image" Target="../media/image82.png"/><Relationship Id="rId9" Type="http://schemas.openxmlformats.org/officeDocument/2006/relationships/image" Target="../media/image87.svg"/><Relationship Id="rId14" Type="http://schemas.openxmlformats.org/officeDocument/2006/relationships/image" Target="../media/image92.svg"/><Relationship Id="rId22" Type="http://schemas.openxmlformats.org/officeDocument/2006/relationships/image" Target="../media/image73.svg"/><Relationship Id="rId27" Type="http://schemas.openxmlformats.org/officeDocument/2006/relationships/image" Target="../media/image101.png"/><Relationship Id="rId30" Type="http://schemas.openxmlformats.org/officeDocument/2006/relationships/image" Target="../media/image104.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41.png"/><Relationship Id="rId7" Type="http://schemas.openxmlformats.org/officeDocument/2006/relationships/image" Target="../media/image110.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42.svg"/><Relationship Id="rId9" Type="http://schemas.openxmlformats.org/officeDocument/2006/relationships/image" Target="../media/image112.png"/></Relationships>
</file>

<file path=ppt/slides/_rels/slide16.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image" Target="../media/image116.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hyperlink" Target="https://poznan.uw.gov.pl/statut-i-regulaminy" TargetMode="External"/><Relationship Id="rId5" Type="http://schemas.openxmlformats.org/officeDocument/2006/relationships/hyperlink" Target="https://www.poznan.uw.gov.pl/struktura-urzedu/wydzial-spraw-cudzoziemcow" TargetMode="External"/><Relationship Id="rId4" Type="http://schemas.openxmlformats.org/officeDocument/2006/relationships/image" Target="../media/image115.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19.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1.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hyperlink" Target="http://www.migrant.poznan.uw.gov.pl" TargetMode="External"/><Relationship Id="rId5" Type="http://schemas.openxmlformats.org/officeDocument/2006/relationships/image" Target="../media/image120.png"/><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6962574" y="6220198"/>
            <a:ext cx="10770338" cy="1891751"/>
            <a:chOff x="0" y="0"/>
            <a:chExt cx="18265571" cy="3208247"/>
          </a:xfrm>
        </p:grpSpPr>
        <p:sp>
          <p:nvSpPr>
            <p:cNvPr id="4" name="Freeform 4"/>
            <p:cNvSpPr/>
            <p:nvPr/>
          </p:nvSpPr>
          <p:spPr>
            <a:xfrm>
              <a:off x="0" y="0"/>
              <a:ext cx="18265570" cy="3208247"/>
            </a:xfrm>
            <a:custGeom>
              <a:avLst/>
              <a:gdLst/>
              <a:ahLst/>
              <a:cxnLst/>
              <a:rect l="l" t="t" r="r" b="b"/>
              <a:pathLst>
                <a:path w="18265570" h="3208247">
                  <a:moveTo>
                    <a:pt x="0" y="0"/>
                  </a:moveTo>
                  <a:lnTo>
                    <a:pt x="18265570" y="0"/>
                  </a:lnTo>
                  <a:lnTo>
                    <a:pt x="18265570" y="3208247"/>
                  </a:lnTo>
                  <a:lnTo>
                    <a:pt x="0" y="3208247"/>
                  </a:lnTo>
                  <a:close/>
                </a:path>
              </a:pathLst>
            </a:custGeom>
            <a:solidFill>
              <a:srgbClr val="74C6C7">
                <a:alpha val="0"/>
              </a:srgbClr>
            </a:solidFill>
          </p:spPr>
        </p:sp>
        <p:sp>
          <p:nvSpPr>
            <p:cNvPr id="5" name="TextBox 5"/>
            <p:cNvSpPr txBox="1"/>
            <p:nvPr/>
          </p:nvSpPr>
          <p:spPr>
            <a:xfrm>
              <a:off x="0" y="-47625"/>
              <a:ext cx="18265571" cy="3255872"/>
            </a:xfrm>
            <a:prstGeom prst="rect">
              <a:avLst/>
            </a:prstGeom>
          </p:spPr>
          <p:txBody>
            <a:bodyPr lIns="0" tIns="0" rIns="0" bIns="0" rtlCol="0" anchor="ctr"/>
            <a:lstStyle/>
            <a:p>
              <a:pPr algn="l">
                <a:lnSpc>
                  <a:spcPts val="6528"/>
                </a:lnSpc>
              </a:pPr>
              <a:r>
                <a:rPr lang="en-US" sz="5100" b="1">
                  <a:solidFill>
                    <a:srgbClr val="FFFFFF"/>
                  </a:solidFill>
                  <a:latin typeface="Open Sans Bold"/>
                  <a:ea typeface="Open Sans Bold"/>
                  <a:cs typeface="Open Sans Bold"/>
                  <a:sym typeface="Open Sans Bold"/>
                </a:rPr>
                <a:t>Legalisation procedure for full time students</a:t>
              </a:r>
            </a:p>
          </p:txBody>
        </p:sp>
      </p:grpSp>
      <p:sp>
        <p:nvSpPr>
          <p:cNvPr id="6" name="Freeform 6"/>
          <p:cNvSpPr/>
          <p:nvPr/>
        </p:nvSpPr>
        <p:spPr>
          <a:xfrm>
            <a:off x="10946759" y="573766"/>
            <a:ext cx="7294823" cy="3613429"/>
          </a:xfrm>
          <a:custGeom>
            <a:avLst/>
            <a:gdLst/>
            <a:ahLst/>
            <a:cxnLst/>
            <a:rect l="l" t="t" r="r" b="b"/>
            <a:pathLst>
              <a:path w="7294823" h="3613429">
                <a:moveTo>
                  <a:pt x="0" y="0"/>
                </a:moveTo>
                <a:lnTo>
                  <a:pt x="7294822" y="0"/>
                </a:lnTo>
                <a:lnTo>
                  <a:pt x="7294822" y="3613429"/>
                </a:lnTo>
                <a:lnTo>
                  <a:pt x="0" y="3613429"/>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7" name="Freeform 7"/>
          <p:cNvSpPr/>
          <p:nvPr/>
        </p:nvSpPr>
        <p:spPr>
          <a:xfrm rot="-5400000" flipH="1" flipV="1">
            <a:off x="1048126" y="7407895"/>
            <a:ext cx="1785697" cy="3881949"/>
          </a:xfrm>
          <a:custGeom>
            <a:avLst/>
            <a:gdLst/>
            <a:ahLst/>
            <a:cxnLst/>
            <a:rect l="l" t="t" r="r" b="b"/>
            <a:pathLst>
              <a:path w="1785697" h="3881949">
                <a:moveTo>
                  <a:pt x="1785697" y="3881949"/>
                </a:moveTo>
                <a:lnTo>
                  <a:pt x="0" y="3881949"/>
                </a:lnTo>
                <a:lnTo>
                  <a:pt x="0" y="0"/>
                </a:lnTo>
                <a:lnTo>
                  <a:pt x="1785697" y="0"/>
                </a:lnTo>
                <a:lnTo>
                  <a:pt x="1785697" y="3881949"/>
                </a:lnTo>
                <a:close/>
              </a:path>
            </a:pathLst>
          </a:custGeom>
          <a:blipFill>
            <a:blip r:embed="rId5">
              <a:alphaModFix amt="78000"/>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a:off x="0" y="8764916"/>
            <a:ext cx="10484840" cy="1476802"/>
            <a:chOff x="0" y="0"/>
            <a:chExt cx="13979787" cy="1969070"/>
          </a:xfrm>
        </p:grpSpPr>
        <p:sp>
          <p:nvSpPr>
            <p:cNvPr id="9" name="Freeform 9"/>
            <p:cNvSpPr/>
            <p:nvPr/>
          </p:nvSpPr>
          <p:spPr>
            <a:xfrm>
              <a:off x="3161050" y="314433"/>
              <a:ext cx="6676944" cy="1654636"/>
            </a:xfrm>
            <a:custGeom>
              <a:avLst/>
              <a:gdLst/>
              <a:ahLst/>
              <a:cxnLst/>
              <a:rect l="l" t="t" r="r" b="b"/>
              <a:pathLst>
                <a:path w="6676944" h="1654636">
                  <a:moveTo>
                    <a:pt x="0" y="0"/>
                  </a:moveTo>
                  <a:lnTo>
                    <a:pt x="6676944" y="0"/>
                  </a:lnTo>
                  <a:lnTo>
                    <a:pt x="6676944" y="1654637"/>
                  </a:lnTo>
                  <a:lnTo>
                    <a:pt x="0" y="1654637"/>
                  </a:lnTo>
                  <a:lnTo>
                    <a:pt x="0" y="0"/>
                  </a:lnTo>
                  <a:close/>
                </a:path>
              </a:pathLst>
            </a:custGeom>
            <a:blipFill>
              <a:blip r:embed="rId7"/>
              <a:stretch>
                <a:fillRect/>
              </a:stretch>
            </a:blipFill>
          </p:spPr>
        </p:sp>
        <p:sp>
          <p:nvSpPr>
            <p:cNvPr id="10" name="Freeform 10"/>
            <p:cNvSpPr/>
            <p:nvPr/>
          </p:nvSpPr>
          <p:spPr>
            <a:xfrm>
              <a:off x="0" y="293203"/>
              <a:ext cx="3234128" cy="1675867"/>
            </a:xfrm>
            <a:custGeom>
              <a:avLst/>
              <a:gdLst/>
              <a:ahLst/>
              <a:cxnLst/>
              <a:rect l="l" t="t" r="r" b="b"/>
              <a:pathLst>
                <a:path w="3234128" h="1675867">
                  <a:moveTo>
                    <a:pt x="0" y="0"/>
                  </a:moveTo>
                  <a:lnTo>
                    <a:pt x="3234128" y="0"/>
                  </a:lnTo>
                  <a:lnTo>
                    <a:pt x="3234128" y="1675867"/>
                  </a:lnTo>
                  <a:lnTo>
                    <a:pt x="0" y="16758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9566270" y="0"/>
              <a:ext cx="4413517" cy="1966021"/>
            </a:xfrm>
            <a:custGeom>
              <a:avLst/>
              <a:gdLst/>
              <a:ahLst/>
              <a:cxnLst/>
              <a:rect l="l" t="t" r="r" b="b"/>
              <a:pathLst>
                <a:path w="4413517" h="1966021">
                  <a:moveTo>
                    <a:pt x="0" y="0"/>
                  </a:moveTo>
                  <a:lnTo>
                    <a:pt x="4413517" y="0"/>
                  </a:lnTo>
                  <a:lnTo>
                    <a:pt x="4413517" y="1966021"/>
                  </a:lnTo>
                  <a:lnTo>
                    <a:pt x="0" y="1966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sp>
        <p:nvSpPr>
          <p:cNvPr id="12" name="Freeform 12"/>
          <p:cNvSpPr/>
          <p:nvPr/>
        </p:nvSpPr>
        <p:spPr>
          <a:xfrm>
            <a:off x="469283" y="1856844"/>
            <a:ext cx="5121580" cy="5121580"/>
          </a:xfrm>
          <a:custGeom>
            <a:avLst/>
            <a:gdLst/>
            <a:ahLst/>
            <a:cxnLst/>
            <a:rect l="l" t="t" r="r" b="b"/>
            <a:pathLst>
              <a:path w="5121580" h="5121580">
                <a:moveTo>
                  <a:pt x="0" y="0"/>
                </a:moveTo>
                <a:lnTo>
                  <a:pt x="5121580" y="0"/>
                </a:lnTo>
                <a:lnTo>
                  <a:pt x="5121580" y="5121580"/>
                </a:lnTo>
                <a:lnTo>
                  <a:pt x="0" y="5121580"/>
                </a:lnTo>
                <a:lnTo>
                  <a:pt x="0" y="0"/>
                </a:lnTo>
                <a:close/>
              </a:path>
            </a:pathLst>
          </a:custGeom>
          <a:blipFill>
            <a:blip r:embed="rId12"/>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4000457" y="635155"/>
            <a:ext cx="11788500" cy="828366"/>
            <a:chOff x="0" y="0"/>
            <a:chExt cx="15718000" cy="1104488"/>
          </a:xfrm>
        </p:grpSpPr>
        <p:sp>
          <p:nvSpPr>
            <p:cNvPr id="4" name="Freeform 4"/>
            <p:cNvSpPr/>
            <p:nvPr/>
          </p:nvSpPr>
          <p:spPr>
            <a:xfrm>
              <a:off x="0" y="0"/>
              <a:ext cx="15718002" cy="1104488"/>
            </a:xfrm>
            <a:custGeom>
              <a:avLst/>
              <a:gdLst/>
              <a:ahLst/>
              <a:cxnLst/>
              <a:rect l="l" t="t" r="r" b="b"/>
              <a:pathLst>
                <a:path w="15718002" h="1104488">
                  <a:moveTo>
                    <a:pt x="0" y="0"/>
                  </a:moveTo>
                  <a:lnTo>
                    <a:pt x="15718002" y="0"/>
                  </a:lnTo>
                  <a:lnTo>
                    <a:pt x="15718002" y="1104488"/>
                  </a:lnTo>
                  <a:lnTo>
                    <a:pt x="0" y="1104488"/>
                  </a:lnTo>
                  <a:close/>
                </a:path>
              </a:pathLst>
            </a:custGeom>
          </p:spPr>
        </p:sp>
        <p:sp>
          <p:nvSpPr>
            <p:cNvPr id="5" name="TextBox 5"/>
            <p:cNvSpPr txBox="1"/>
            <p:nvPr/>
          </p:nvSpPr>
          <p:spPr>
            <a:xfrm>
              <a:off x="0" y="38100"/>
              <a:ext cx="15718000" cy="1066388"/>
            </a:xfrm>
            <a:prstGeom prst="rect">
              <a:avLst/>
            </a:prstGeom>
          </p:spPr>
          <p:txBody>
            <a:bodyPr lIns="0" tIns="0" rIns="0" bIns="0" rtlCol="0" anchor="ctr"/>
            <a:lstStyle/>
            <a:p>
              <a:pPr algn="ctr">
                <a:lnSpc>
                  <a:spcPts val="4319"/>
                </a:lnSpc>
              </a:pPr>
              <a:r>
                <a:rPr lang="en-US" sz="3999" b="1">
                  <a:solidFill>
                    <a:srgbClr val="FFFFFF"/>
                  </a:solidFill>
                  <a:latin typeface="Open Sans Bold"/>
                  <a:ea typeface="Open Sans Bold"/>
                  <a:cs typeface="Open Sans Bold"/>
                  <a:sym typeface="Open Sans Bold"/>
                </a:rPr>
                <a:t>Presentation Agenda</a:t>
              </a:r>
            </a:p>
          </p:txBody>
        </p:sp>
      </p:grpSp>
      <p:grpSp>
        <p:nvGrpSpPr>
          <p:cNvPr id="6" name="Group 6"/>
          <p:cNvGrpSpPr/>
          <p:nvPr/>
        </p:nvGrpSpPr>
        <p:grpSpPr>
          <a:xfrm>
            <a:off x="1376300" y="1868581"/>
            <a:ext cx="1072523" cy="991530"/>
            <a:chOff x="0" y="0"/>
            <a:chExt cx="879194" cy="812800"/>
          </a:xfrm>
        </p:grpSpPr>
        <p:sp>
          <p:nvSpPr>
            <p:cNvPr id="7" name="Freeform 7"/>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8" name="TextBox 8"/>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grpSp>
        <p:nvGrpSpPr>
          <p:cNvPr id="9" name="Group 9"/>
          <p:cNvGrpSpPr/>
          <p:nvPr/>
        </p:nvGrpSpPr>
        <p:grpSpPr>
          <a:xfrm>
            <a:off x="1376300" y="3202546"/>
            <a:ext cx="1072523" cy="991530"/>
            <a:chOff x="0" y="0"/>
            <a:chExt cx="879194" cy="812800"/>
          </a:xfrm>
        </p:grpSpPr>
        <p:sp>
          <p:nvSpPr>
            <p:cNvPr id="10" name="Freeform 10"/>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11" name="TextBox 11"/>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grpSp>
        <p:nvGrpSpPr>
          <p:cNvPr id="12" name="Group 12"/>
          <p:cNvGrpSpPr/>
          <p:nvPr/>
        </p:nvGrpSpPr>
        <p:grpSpPr>
          <a:xfrm>
            <a:off x="1376300" y="4487776"/>
            <a:ext cx="1072523" cy="991530"/>
            <a:chOff x="0" y="0"/>
            <a:chExt cx="879194" cy="812800"/>
          </a:xfrm>
        </p:grpSpPr>
        <p:sp>
          <p:nvSpPr>
            <p:cNvPr id="13" name="Freeform 13"/>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14" name="TextBox 14"/>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sp>
        <p:nvSpPr>
          <p:cNvPr id="15" name="TextBox 15"/>
          <p:cNvSpPr txBox="1"/>
          <p:nvPr/>
        </p:nvSpPr>
        <p:spPr>
          <a:xfrm>
            <a:off x="1581698" y="2072526"/>
            <a:ext cx="661727" cy="667940"/>
          </a:xfrm>
          <a:prstGeom prst="rect">
            <a:avLst/>
          </a:prstGeom>
        </p:spPr>
        <p:txBody>
          <a:bodyPr lIns="0" tIns="0" rIns="0" bIns="0" rtlCol="0" anchor="t">
            <a:spAutoFit/>
          </a:bodyPr>
          <a:lstStyle/>
          <a:p>
            <a:pPr algn="ctr">
              <a:lnSpc>
                <a:spcPts val="5119"/>
              </a:lnSpc>
            </a:pPr>
            <a:r>
              <a:rPr lang="en-US" sz="4413" b="1">
                <a:solidFill>
                  <a:srgbClr val="792978"/>
                </a:solidFill>
                <a:latin typeface="Roboto Bold"/>
                <a:ea typeface="Roboto Bold"/>
                <a:cs typeface="Roboto Bold"/>
                <a:sym typeface="Roboto Bold"/>
              </a:rPr>
              <a:t>1</a:t>
            </a:r>
          </a:p>
        </p:txBody>
      </p:sp>
      <p:sp>
        <p:nvSpPr>
          <p:cNvPr id="16" name="TextBox 16"/>
          <p:cNvSpPr txBox="1"/>
          <p:nvPr/>
        </p:nvSpPr>
        <p:spPr>
          <a:xfrm>
            <a:off x="1581698" y="3364341"/>
            <a:ext cx="661727" cy="667940"/>
          </a:xfrm>
          <a:prstGeom prst="rect">
            <a:avLst/>
          </a:prstGeom>
        </p:spPr>
        <p:txBody>
          <a:bodyPr lIns="0" tIns="0" rIns="0" bIns="0" rtlCol="0" anchor="t">
            <a:spAutoFit/>
          </a:bodyPr>
          <a:lstStyle/>
          <a:p>
            <a:pPr algn="ctr">
              <a:lnSpc>
                <a:spcPts val="5119"/>
              </a:lnSpc>
            </a:pPr>
            <a:r>
              <a:rPr lang="en-US" sz="4413" b="1">
                <a:solidFill>
                  <a:srgbClr val="792978"/>
                </a:solidFill>
                <a:latin typeface="Roboto Bold"/>
                <a:ea typeface="Roboto Bold"/>
                <a:cs typeface="Roboto Bold"/>
                <a:sym typeface="Roboto Bold"/>
              </a:rPr>
              <a:t>2</a:t>
            </a:r>
          </a:p>
        </p:txBody>
      </p:sp>
      <p:sp>
        <p:nvSpPr>
          <p:cNvPr id="17" name="TextBox 17"/>
          <p:cNvSpPr txBox="1"/>
          <p:nvPr/>
        </p:nvSpPr>
        <p:spPr>
          <a:xfrm>
            <a:off x="1581698" y="4680080"/>
            <a:ext cx="661727" cy="667940"/>
          </a:xfrm>
          <a:prstGeom prst="rect">
            <a:avLst/>
          </a:prstGeom>
        </p:spPr>
        <p:txBody>
          <a:bodyPr lIns="0" tIns="0" rIns="0" bIns="0" rtlCol="0" anchor="t">
            <a:spAutoFit/>
          </a:bodyPr>
          <a:lstStyle/>
          <a:p>
            <a:pPr algn="ctr">
              <a:lnSpc>
                <a:spcPts val="5119"/>
              </a:lnSpc>
            </a:pPr>
            <a:r>
              <a:rPr lang="en-US" sz="4413" b="1">
                <a:solidFill>
                  <a:srgbClr val="792978"/>
                </a:solidFill>
                <a:latin typeface="Roboto Bold"/>
                <a:ea typeface="Roboto Bold"/>
                <a:cs typeface="Roboto Bold"/>
                <a:sym typeface="Roboto Bold"/>
              </a:rPr>
              <a:t>3</a:t>
            </a:r>
          </a:p>
        </p:txBody>
      </p:sp>
      <p:sp>
        <p:nvSpPr>
          <p:cNvPr id="18" name="TextBox 18"/>
          <p:cNvSpPr txBox="1"/>
          <p:nvPr/>
        </p:nvSpPr>
        <p:spPr>
          <a:xfrm>
            <a:off x="3342537" y="2139796"/>
            <a:ext cx="7067294" cy="533400"/>
          </a:xfrm>
          <a:prstGeom prst="rect">
            <a:avLst/>
          </a:prstGeom>
        </p:spPr>
        <p:txBody>
          <a:bodyPr lIns="0" tIns="0" rIns="0" bIns="0" rtlCol="0" anchor="t">
            <a:spAutoFit/>
          </a:bodyPr>
          <a:lstStyle/>
          <a:p>
            <a:pPr marL="0" lvl="0" indent="0" algn="l">
              <a:lnSpc>
                <a:spcPts val="4244"/>
              </a:lnSpc>
              <a:spcBef>
                <a:spcPct val="0"/>
              </a:spcBef>
            </a:pPr>
            <a:r>
              <a:rPr lang="en-US" sz="3537">
                <a:solidFill>
                  <a:srgbClr val="FAFFFC"/>
                </a:solidFill>
                <a:latin typeface="Open Sans"/>
                <a:ea typeface="Open Sans"/>
                <a:cs typeface="Open Sans"/>
                <a:sym typeface="Open Sans"/>
              </a:rPr>
              <a:t>Introduction</a:t>
            </a:r>
          </a:p>
        </p:txBody>
      </p:sp>
      <p:sp>
        <p:nvSpPr>
          <p:cNvPr id="19" name="TextBox 19"/>
          <p:cNvSpPr txBox="1"/>
          <p:nvPr/>
        </p:nvSpPr>
        <p:spPr>
          <a:xfrm>
            <a:off x="3342537" y="3431611"/>
            <a:ext cx="12761463" cy="533400"/>
          </a:xfrm>
          <a:prstGeom prst="rect">
            <a:avLst/>
          </a:prstGeom>
        </p:spPr>
        <p:txBody>
          <a:bodyPr lIns="0" tIns="0" rIns="0" bIns="0" rtlCol="0" anchor="t">
            <a:spAutoFit/>
          </a:bodyPr>
          <a:lstStyle/>
          <a:p>
            <a:pPr marL="0" lvl="0" indent="0" algn="l">
              <a:lnSpc>
                <a:spcPts val="4244"/>
              </a:lnSpc>
              <a:spcBef>
                <a:spcPct val="0"/>
              </a:spcBef>
            </a:pPr>
            <a:r>
              <a:rPr lang="en-US" sz="3537">
                <a:solidFill>
                  <a:srgbClr val="FAFFFC"/>
                </a:solidFill>
                <a:latin typeface="Open Sans"/>
                <a:ea typeface="Open Sans"/>
                <a:cs typeface="Open Sans"/>
                <a:sym typeface="Open Sans"/>
              </a:rPr>
              <a:t>Temporary residence permit for non EU full-time students</a:t>
            </a:r>
          </a:p>
        </p:txBody>
      </p:sp>
      <p:sp>
        <p:nvSpPr>
          <p:cNvPr id="20" name="TextBox 20"/>
          <p:cNvSpPr txBox="1"/>
          <p:nvPr/>
        </p:nvSpPr>
        <p:spPr>
          <a:xfrm>
            <a:off x="3292578" y="4641286"/>
            <a:ext cx="8677955" cy="533400"/>
          </a:xfrm>
          <a:prstGeom prst="rect">
            <a:avLst/>
          </a:prstGeom>
        </p:spPr>
        <p:txBody>
          <a:bodyPr lIns="0" tIns="0" rIns="0" bIns="0" rtlCol="0" anchor="t">
            <a:spAutoFit/>
          </a:bodyPr>
          <a:lstStyle/>
          <a:p>
            <a:pPr marL="0" lvl="0" indent="0" algn="l">
              <a:lnSpc>
                <a:spcPts val="4244"/>
              </a:lnSpc>
              <a:spcBef>
                <a:spcPct val="0"/>
              </a:spcBef>
            </a:pPr>
            <a:r>
              <a:rPr lang="en-US" sz="3537">
                <a:solidFill>
                  <a:srgbClr val="FAFFFC"/>
                </a:solidFill>
                <a:latin typeface="Open Sans"/>
                <a:ea typeface="Open Sans"/>
                <a:cs typeface="Open Sans"/>
                <a:sym typeface="Open Sans"/>
              </a:rPr>
              <a:t>Information for EU students</a:t>
            </a:r>
          </a:p>
        </p:txBody>
      </p:sp>
      <p:grpSp>
        <p:nvGrpSpPr>
          <p:cNvPr id="21" name="Group 21"/>
          <p:cNvGrpSpPr/>
          <p:nvPr/>
        </p:nvGrpSpPr>
        <p:grpSpPr>
          <a:xfrm>
            <a:off x="1376300" y="5822207"/>
            <a:ext cx="1072523" cy="991530"/>
            <a:chOff x="0" y="0"/>
            <a:chExt cx="879194" cy="812800"/>
          </a:xfrm>
        </p:grpSpPr>
        <p:sp>
          <p:nvSpPr>
            <p:cNvPr id="22" name="Freeform 22"/>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23" name="TextBox 23"/>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sp>
        <p:nvSpPr>
          <p:cNvPr id="24" name="TextBox 24"/>
          <p:cNvSpPr txBox="1"/>
          <p:nvPr/>
        </p:nvSpPr>
        <p:spPr>
          <a:xfrm>
            <a:off x="1581698" y="6014510"/>
            <a:ext cx="661727" cy="667940"/>
          </a:xfrm>
          <a:prstGeom prst="rect">
            <a:avLst/>
          </a:prstGeom>
        </p:spPr>
        <p:txBody>
          <a:bodyPr lIns="0" tIns="0" rIns="0" bIns="0" rtlCol="0" anchor="t">
            <a:spAutoFit/>
          </a:bodyPr>
          <a:lstStyle/>
          <a:p>
            <a:pPr algn="ctr">
              <a:lnSpc>
                <a:spcPts val="5119"/>
              </a:lnSpc>
            </a:pPr>
            <a:r>
              <a:rPr lang="en-US" sz="4413" b="1" dirty="0">
                <a:solidFill>
                  <a:srgbClr val="792978"/>
                </a:solidFill>
                <a:latin typeface="Roboto Bold"/>
                <a:ea typeface="Roboto Bold"/>
                <a:cs typeface="Roboto Bold"/>
                <a:sym typeface="Roboto Bold"/>
              </a:rPr>
              <a:t>4</a:t>
            </a:r>
          </a:p>
        </p:txBody>
      </p:sp>
      <p:sp>
        <p:nvSpPr>
          <p:cNvPr id="25" name="TextBox 25"/>
          <p:cNvSpPr txBox="1"/>
          <p:nvPr/>
        </p:nvSpPr>
        <p:spPr>
          <a:xfrm>
            <a:off x="3292578" y="7291455"/>
            <a:ext cx="7647660" cy="533400"/>
          </a:xfrm>
          <a:prstGeom prst="rect">
            <a:avLst/>
          </a:prstGeom>
        </p:spPr>
        <p:txBody>
          <a:bodyPr lIns="0" tIns="0" rIns="0" bIns="0" rtlCol="0" anchor="t">
            <a:spAutoFit/>
          </a:bodyPr>
          <a:lstStyle/>
          <a:p>
            <a:pPr marL="0" lvl="0" indent="0" algn="l">
              <a:lnSpc>
                <a:spcPts val="4244"/>
              </a:lnSpc>
              <a:spcBef>
                <a:spcPct val="0"/>
              </a:spcBef>
            </a:pPr>
            <a:r>
              <a:rPr lang="pl-PL" sz="3537" dirty="0" err="1">
                <a:solidFill>
                  <a:srgbClr val="FAFFFC"/>
                </a:solidFill>
                <a:latin typeface="Open Sans"/>
                <a:ea typeface="Open Sans"/>
                <a:cs typeface="Open Sans"/>
                <a:sym typeface="Open Sans"/>
              </a:rPr>
              <a:t>Polish</a:t>
            </a:r>
            <a:r>
              <a:rPr lang="pl-PL" sz="3537" dirty="0">
                <a:solidFill>
                  <a:srgbClr val="FAFFFC"/>
                </a:solidFill>
                <a:latin typeface="Open Sans"/>
                <a:ea typeface="Open Sans"/>
                <a:cs typeface="Open Sans"/>
                <a:sym typeface="Open Sans"/>
              </a:rPr>
              <a:t> </a:t>
            </a:r>
            <a:r>
              <a:rPr lang="pl-PL" sz="3537" dirty="0" err="1">
                <a:solidFill>
                  <a:srgbClr val="FAFFFC"/>
                </a:solidFill>
                <a:latin typeface="Open Sans"/>
                <a:ea typeface="Open Sans"/>
                <a:cs typeface="Open Sans"/>
                <a:sym typeface="Open Sans"/>
              </a:rPr>
              <a:t>citizenship</a:t>
            </a:r>
            <a:endParaRPr lang="en-US" sz="3537" dirty="0">
              <a:solidFill>
                <a:srgbClr val="FAFFFC"/>
              </a:solidFill>
              <a:latin typeface="Open Sans"/>
              <a:ea typeface="Open Sans"/>
              <a:cs typeface="Open Sans"/>
              <a:sym typeface="Open Sans"/>
            </a:endParaRPr>
          </a:p>
        </p:txBody>
      </p:sp>
      <p:grpSp>
        <p:nvGrpSpPr>
          <p:cNvPr id="26" name="Group 26"/>
          <p:cNvGrpSpPr/>
          <p:nvPr/>
        </p:nvGrpSpPr>
        <p:grpSpPr>
          <a:xfrm>
            <a:off x="1376300" y="7109012"/>
            <a:ext cx="1072523" cy="991530"/>
            <a:chOff x="0" y="0"/>
            <a:chExt cx="879194" cy="812800"/>
          </a:xfrm>
        </p:grpSpPr>
        <p:sp>
          <p:nvSpPr>
            <p:cNvPr id="27" name="Freeform 27"/>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28" name="TextBox 28"/>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sp>
        <p:nvSpPr>
          <p:cNvPr id="29" name="TextBox 29"/>
          <p:cNvSpPr txBox="1"/>
          <p:nvPr/>
        </p:nvSpPr>
        <p:spPr>
          <a:xfrm>
            <a:off x="1581698" y="7270937"/>
            <a:ext cx="661727" cy="667940"/>
          </a:xfrm>
          <a:prstGeom prst="rect">
            <a:avLst/>
          </a:prstGeom>
        </p:spPr>
        <p:txBody>
          <a:bodyPr lIns="0" tIns="0" rIns="0" bIns="0" rtlCol="0" anchor="t">
            <a:spAutoFit/>
          </a:bodyPr>
          <a:lstStyle/>
          <a:p>
            <a:pPr algn="ctr">
              <a:lnSpc>
                <a:spcPts val="5119"/>
              </a:lnSpc>
            </a:pPr>
            <a:r>
              <a:rPr lang="en-US" sz="4413" b="1" dirty="0">
                <a:solidFill>
                  <a:srgbClr val="792978"/>
                </a:solidFill>
                <a:latin typeface="Roboto Bold"/>
                <a:ea typeface="Roboto Bold"/>
                <a:cs typeface="Roboto Bold"/>
                <a:sym typeface="Roboto Bold"/>
              </a:rPr>
              <a:t>5</a:t>
            </a:r>
          </a:p>
        </p:txBody>
      </p:sp>
      <p:sp>
        <p:nvSpPr>
          <p:cNvPr id="30" name="TextBox 30"/>
          <p:cNvSpPr txBox="1"/>
          <p:nvPr/>
        </p:nvSpPr>
        <p:spPr>
          <a:xfrm>
            <a:off x="3292578" y="6081780"/>
            <a:ext cx="8932016" cy="533400"/>
          </a:xfrm>
          <a:prstGeom prst="rect">
            <a:avLst/>
          </a:prstGeom>
        </p:spPr>
        <p:txBody>
          <a:bodyPr lIns="0" tIns="0" rIns="0" bIns="0" rtlCol="0" anchor="t">
            <a:spAutoFit/>
          </a:bodyPr>
          <a:lstStyle/>
          <a:p>
            <a:pPr lvl="0">
              <a:lnSpc>
                <a:spcPts val="4244"/>
              </a:lnSpc>
              <a:spcBef>
                <a:spcPct val="0"/>
              </a:spcBef>
            </a:pPr>
            <a:r>
              <a:rPr lang="en-US" sz="3537" dirty="0">
                <a:solidFill>
                  <a:srgbClr val="FAFFFC"/>
                </a:solidFill>
                <a:latin typeface="Open Sans"/>
                <a:ea typeface="Open Sans"/>
                <a:cs typeface="Open Sans"/>
                <a:sym typeface="Open Sans"/>
              </a:rPr>
              <a:t>AMU Welcome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07447" y="4104086"/>
            <a:ext cx="14135084" cy="1643007"/>
          </a:xfrm>
          <a:prstGeom prst="rect">
            <a:avLst/>
          </a:prstGeom>
        </p:spPr>
        <p:txBody>
          <a:bodyPr lIns="0" tIns="0" rIns="0" bIns="0" rtlCol="0" anchor="t">
            <a:spAutoFit/>
          </a:bodyPr>
          <a:lstStyle/>
          <a:p>
            <a:pPr algn="ctr">
              <a:lnSpc>
                <a:spcPts val="6408"/>
              </a:lnSpc>
              <a:spcBef>
                <a:spcPct val="0"/>
              </a:spcBef>
            </a:pPr>
            <a:r>
              <a:rPr lang="en-US" sz="5933" b="1">
                <a:solidFill>
                  <a:srgbClr val="FDFFFF"/>
                </a:solidFill>
                <a:latin typeface="Open Sans Bold"/>
                <a:ea typeface="Open Sans Bold"/>
                <a:cs typeface="Open Sans Bold"/>
                <a:sym typeface="Open Sans Bold"/>
              </a:rPr>
              <a:t>Temporary residence permit for non EU full-time students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8975706" y="8953560"/>
            <a:ext cx="8732881" cy="1134038"/>
            <a:chOff x="0" y="0"/>
            <a:chExt cx="11643842" cy="1512051"/>
          </a:xfrm>
        </p:grpSpPr>
        <p:sp>
          <p:nvSpPr>
            <p:cNvPr id="4" name="Freeform 4"/>
            <p:cNvSpPr/>
            <p:nvPr/>
          </p:nvSpPr>
          <p:spPr>
            <a:xfrm>
              <a:off x="0" y="450313"/>
              <a:ext cx="9753600" cy="101600"/>
            </a:xfrm>
            <a:custGeom>
              <a:avLst/>
              <a:gdLst/>
              <a:ahLst/>
              <a:cxnLst/>
              <a:rect l="l" t="t" r="r" b="b"/>
              <a:pathLst>
                <a:path w="9753600" h="101600">
                  <a:moveTo>
                    <a:pt x="0" y="0"/>
                  </a:moveTo>
                  <a:lnTo>
                    <a:pt x="9753600" y="0"/>
                  </a:lnTo>
                  <a:lnTo>
                    <a:pt x="9753600" y="101600"/>
                  </a:lnTo>
                  <a:lnTo>
                    <a:pt x="0" y="101600"/>
                  </a:lnTo>
                  <a:lnTo>
                    <a:pt x="0" y="0"/>
                  </a:lnTo>
                  <a:close/>
                </a:path>
              </a:pathLst>
            </a:custGeom>
            <a:blipFill>
              <a:blip r:embed="rId3">
                <a:alphaModFix amt="52000"/>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4377947" y="767813"/>
              <a:ext cx="4171315" cy="419100"/>
            </a:xfrm>
            <a:prstGeom prst="rect">
              <a:avLst/>
            </a:prstGeom>
          </p:spPr>
          <p:txBody>
            <a:bodyPr lIns="0" tIns="0" rIns="0" bIns="0" rtlCol="0" anchor="t">
              <a:spAutoFit/>
            </a:bodyPr>
            <a:lstStyle/>
            <a:p>
              <a:pPr algn="ctr">
                <a:lnSpc>
                  <a:spcPts val="2520"/>
                </a:lnSpc>
                <a:spcBef>
                  <a:spcPct val="0"/>
                </a:spcBef>
              </a:pPr>
              <a:r>
                <a:rPr lang="en-US" sz="2100" b="1">
                  <a:solidFill>
                    <a:srgbClr val="FFFFFF"/>
                  </a:solidFill>
                  <a:latin typeface="Canva Sans Bold"/>
                  <a:ea typeface="Canva Sans Bold"/>
                  <a:cs typeface="Canva Sans Bold"/>
                  <a:sym typeface="Canva Sans Bold"/>
                </a:rPr>
                <a:t>How To Apply</a:t>
              </a:r>
            </a:p>
          </p:txBody>
        </p:sp>
        <p:sp>
          <p:nvSpPr>
            <p:cNvPr id="6" name="Freeform 6"/>
            <p:cNvSpPr/>
            <p:nvPr/>
          </p:nvSpPr>
          <p:spPr>
            <a:xfrm>
              <a:off x="9753778" y="0"/>
              <a:ext cx="1890063" cy="1512051"/>
            </a:xfrm>
            <a:custGeom>
              <a:avLst/>
              <a:gdLst/>
              <a:ahLst/>
              <a:cxnLst/>
              <a:rect l="l" t="t" r="r" b="b"/>
              <a:pathLst>
                <a:path w="1890063" h="1512051">
                  <a:moveTo>
                    <a:pt x="0" y="0"/>
                  </a:moveTo>
                  <a:lnTo>
                    <a:pt x="1890064" y="0"/>
                  </a:lnTo>
                  <a:lnTo>
                    <a:pt x="1890064" y="1512051"/>
                  </a:lnTo>
                  <a:lnTo>
                    <a:pt x="0" y="1512051"/>
                  </a:lnTo>
                  <a:lnTo>
                    <a:pt x="0" y="0"/>
                  </a:lnTo>
                  <a:close/>
                </a:path>
              </a:pathLst>
            </a:custGeom>
            <a:blipFill>
              <a:blip r:embed="rId5">
                <a:alphaModFix amt="51000"/>
                <a:extLst>
                  <a:ext uri="{96DAC541-7B7A-43D3-8B79-37D633B846F1}">
                    <asvg:svgBlip xmlns:asvg="http://schemas.microsoft.com/office/drawing/2016/SVG/main" r:embed="rId6"/>
                  </a:ext>
                </a:extLst>
              </a:blip>
              <a:stretch>
                <a:fillRect/>
              </a:stretch>
            </a:blipFill>
          </p:spPr>
        </p:sp>
      </p:grpSp>
      <p:sp>
        <p:nvSpPr>
          <p:cNvPr id="7" name="Freeform 7"/>
          <p:cNvSpPr/>
          <p:nvPr/>
        </p:nvSpPr>
        <p:spPr>
          <a:xfrm>
            <a:off x="4088041" y="8674722"/>
            <a:ext cx="5937426" cy="2789577"/>
          </a:xfrm>
          <a:custGeom>
            <a:avLst/>
            <a:gdLst/>
            <a:ahLst/>
            <a:cxnLst/>
            <a:rect l="l" t="t" r="r" b="b"/>
            <a:pathLst>
              <a:path w="5937426" h="2789577">
                <a:moveTo>
                  <a:pt x="0" y="0"/>
                </a:moveTo>
                <a:lnTo>
                  <a:pt x="5937426" y="0"/>
                </a:lnTo>
                <a:lnTo>
                  <a:pt x="5937426" y="2789577"/>
                </a:lnTo>
                <a:lnTo>
                  <a:pt x="0" y="2789577"/>
                </a:lnTo>
                <a:lnTo>
                  <a:pt x="0" y="0"/>
                </a:lnTo>
                <a:close/>
              </a:path>
            </a:pathLst>
          </a:custGeom>
          <a:blipFill>
            <a:blip r:embed="rId7">
              <a:alphaModFix amt="46000"/>
              <a:extLst>
                <a:ext uri="{96DAC541-7B7A-43D3-8B79-37D633B846F1}">
                  <asvg:svgBlip xmlns:asvg="http://schemas.microsoft.com/office/drawing/2016/SVG/main" r:embed="rId8"/>
                </a:ext>
              </a:extLst>
            </a:blip>
            <a:stretch>
              <a:fillRect/>
            </a:stretch>
          </a:blipFill>
        </p:spPr>
      </p:sp>
      <p:grpSp>
        <p:nvGrpSpPr>
          <p:cNvPr id="8" name="Group 8"/>
          <p:cNvGrpSpPr/>
          <p:nvPr/>
        </p:nvGrpSpPr>
        <p:grpSpPr>
          <a:xfrm>
            <a:off x="3318571" y="8773988"/>
            <a:ext cx="599817" cy="614230"/>
            <a:chOff x="0" y="0"/>
            <a:chExt cx="1431362" cy="1465758"/>
          </a:xfrm>
        </p:grpSpPr>
        <p:sp>
          <p:nvSpPr>
            <p:cNvPr id="9" name="Freeform 9"/>
            <p:cNvSpPr/>
            <p:nvPr/>
          </p:nvSpPr>
          <p:spPr>
            <a:xfrm>
              <a:off x="0" y="0"/>
              <a:ext cx="1431290" cy="1465834"/>
            </a:xfrm>
            <a:custGeom>
              <a:avLst/>
              <a:gdLst/>
              <a:ahLst/>
              <a:cxnLst/>
              <a:rect l="l" t="t" r="r" b="b"/>
              <a:pathLst>
                <a:path w="1431290" h="1465834">
                  <a:moveTo>
                    <a:pt x="0" y="732917"/>
                  </a:moveTo>
                  <a:cubicBezTo>
                    <a:pt x="0" y="328168"/>
                    <a:pt x="320421" y="0"/>
                    <a:pt x="715645" y="0"/>
                  </a:cubicBezTo>
                  <a:cubicBezTo>
                    <a:pt x="1110869" y="0"/>
                    <a:pt x="1431290" y="328168"/>
                    <a:pt x="1431290" y="732917"/>
                  </a:cubicBezTo>
                  <a:cubicBezTo>
                    <a:pt x="1431290" y="1137666"/>
                    <a:pt x="1110869" y="1465834"/>
                    <a:pt x="715645" y="1465834"/>
                  </a:cubicBezTo>
                  <a:cubicBezTo>
                    <a:pt x="320421" y="1465834"/>
                    <a:pt x="0" y="1137666"/>
                    <a:pt x="0" y="732917"/>
                  </a:cubicBezTo>
                  <a:close/>
                </a:path>
              </a:pathLst>
            </a:custGeom>
            <a:solidFill>
              <a:srgbClr val="ACDDDD"/>
            </a:solidFill>
          </p:spPr>
        </p:sp>
        <p:sp>
          <p:nvSpPr>
            <p:cNvPr id="10" name="TextBox 10"/>
            <p:cNvSpPr txBox="1"/>
            <p:nvPr/>
          </p:nvSpPr>
          <p:spPr>
            <a:xfrm>
              <a:off x="0" y="-9525"/>
              <a:ext cx="1431362" cy="1475283"/>
            </a:xfrm>
            <a:prstGeom prst="rect">
              <a:avLst/>
            </a:prstGeom>
          </p:spPr>
          <p:txBody>
            <a:bodyPr lIns="28384" tIns="28384" rIns="28384" bIns="28384" rtlCol="0" anchor="ctr"/>
            <a:lstStyle/>
            <a:p>
              <a:pPr algn="ctr">
                <a:lnSpc>
                  <a:spcPts val="4022"/>
                </a:lnSpc>
              </a:pPr>
              <a:r>
                <a:rPr lang="en-US" sz="3352" b="1">
                  <a:solidFill>
                    <a:srgbClr val="E8F4F5"/>
                  </a:solidFill>
                  <a:latin typeface="Asap Bold"/>
                  <a:ea typeface="Asap Bold"/>
                  <a:cs typeface="Asap Bold"/>
                  <a:sym typeface="Asap Bold"/>
                </a:rPr>
                <a:t>i</a:t>
              </a:r>
            </a:p>
          </p:txBody>
        </p:sp>
      </p:grpSp>
      <p:grpSp>
        <p:nvGrpSpPr>
          <p:cNvPr id="11" name="Group 11"/>
          <p:cNvGrpSpPr/>
          <p:nvPr/>
        </p:nvGrpSpPr>
        <p:grpSpPr>
          <a:xfrm>
            <a:off x="2968206" y="2596891"/>
            <a:ext cx="1096460" cy="109646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CC8"/>
            </a:solidFill>
            <a:ln cap="sq">
              <a:noFill/>
              <a:prstDash val="solid"/>
              <a:miter/>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3500739" y="3657289"/>
            <a:ext cx="1428750" cy="1428750"/>
          </a:xfrm>
          <a:custGeom>
            <a:avLst/>
            <a:gdLst/>
            <a:ahLst/>
            <a:cxnLst/>
            <a:rect l="l" t="t" r="r" b="b"/>
            <a:pathLst>
              <a:path w="1428750" h="1428750">
                <a:moveTo>
                  <a:pt x="0" y="0"/>
                </a:moveTo>
                <a:lnTo>
                  <a:pt x="1428750" y="0"/>
                </a:lnTo>
                <a:lnTo>
                  <a:pt x="1428750" y="1428750"/>
                </a:lnTo>
                <a:lnTo>
                  <a:pt x="0" y="1428750"/>
                </a:lnTo>
                <a:lnTo>
                  <a:pt x="0" y="0"/>
                </a:lnTo>
                <a:close/>
              </a:path>
            </a:pathLst>
          </a:custGeom>
          <a:blipFill>
            <a:blip r:embed="rId9">
              <a:alphaModFix amt="50000"/>
              <a:extLst>
                <a:ext uri="{96DAC541-7B7A-43D3-8B79-37D633B846F1}">
                  <asvg:svgBlip xmlns:asvg="http://schemas.microsoft.com/office/drawing/2016/SVG/main" r:embed="rId10"/>
                </a:ext>
              </a:extLst>
            </a:blip>
            <a:stretch>
              <a:fillRect/>
            </a:stretch>
          </a:blipFill>
        </p:spPr>
      </p:sp>
      <p:sp>
        <p:nvSpPr>
          <p:cNvPr id="15" name="Freeform 15"/>
          <p:cNvSpPr/>
          <p:nvPr/>
        </p:nvSpPr>
        <p:spPr>
          <a:xfrm>
            <a:off x="3726725" y="4852634"/>
            <a:ext cx="1428750" cy="1428750"/>
          </a:xfrm>
          <a:custGeom>
            <a:avLst/>
            <a:gdLst/>
            <a:ahLst/>
            <a:cxnLst/>
            <a:rect l="l" t="t" r="r" b="b"/>
            <a:pathLst>
              <a:path w="1428750" h="1428750">
                <a:moveTo>
                  <a:pt x="0" y="0"/>
                </a:moveTo>
                <a:lnTo>
                  <a:pt x="1428750" y="0"/>
                </a:lnTo>
                <a:lnTo>
                  <a:pt x="1428750" y="1428750"/>
                </a:lnTo>
                <a:lnTo>
                  <a:pt x="0" y="1428750"/>
                </a:lnTo>
                <a:lnTo>
                  <a:pt x="0" y="0"/>
                </a:lnTo>
                <a:close/>
              </a:path>
            </a:pathLst>
          </a:custGeom>
          <a:blipFill>
            <a:blip r:embed="rId11">
              <a:alphaModFix amt="50000"/>
              <a:extLst>
                <a:ext uri="{96DAC541-7B7A-43D3-8B79-37D633B846F1}">
                  <asvg:svgBlip xmlns:asvg="http://schemas.microsoft.com/office/drawing/2016/SVG/main" r:embed="rId12"/>
                </a:ext>
              </a:extLst>
            </a:blip>
            <a:stretch>
              <a:fillRect/>
            </a:stretch>
          </a:blipFill>
        </p:spPr>
      </p:sp>
      <p:sp>
        <p:nvSpPr>
          <p:cNvPr id="16" name="Freeform 16"/>
          <p:cNvSpPr/>
          <p:nvPr/>
        </p:nvSpPr>
        <p:spPr>
          <a:xfrm>
            <a:off x="3846330" y="6191439"/>
            <a:ext cx="1428750" cy="1428750"/>
          </a:xfrm>
          <a:custGeom>
            <a:avLst/>
            <a:gdLst/>
            <a:ahLst/>
            <a:cxnLst/>
            <a:rect l="l" t="t" r="r" b="b"/>
            <a:pathLst>
              <a:path w="1428750" h="1428750">
                <a:moveTo>
                  <a:pt x="0" y="0"/>
                </a:moveTo>
                <a:lnTo>
                  <a:pt x="1428750" y="0"/>
                </a:lnTo>
                <a:lnTo>
                  <a:pt x="1428750" y="1428750"/>
                </a:lnTo>
                <a:lnTo>
                  <a:pt x="0" y="1428750"/>
                </a:lnTo>
                <a:lnTo>
                  <a:pt x="0" y="0"/>
                </a:lnTo>
                <a:close/>
              </a:path>
            </a:pathLst>
          </a:custGeom>
          <a:blipFill>
            <a:blip r:embed="rId13">
              <a:alphaModFix amt="50000"/>
              <a:extLst>
                <a:ext uri="{96DAC541-7B7A-43D3-8B79-37D633B846F1}">
                  <asvg:svgBlip xmlns:asvg="http://schemas.microsoft.com/office/drawing/2016/SVG/main" r:embed="rId14"/>
                </a:ext>
              </a:extLst>
            </a:blip>
            <a:stretch>
              <a:fillRect/>
            </a:stretch>
          </a:blipFill>
        </p:spPr>
      </p:sp>
      <p:grpSp>
        <p:nvGrpSpPr>
          <p:cNvPr id="17" name="Group 17"/>
          <p:cNvGrpSpPr/>
          <p:nvPr/>
        </p:nvGrpSpPr>
        <p:grpSpPr>
          <a:xfrm>
            <a:off x="3726725" y="7762367"/>
            <a:ext cx="1096460" cy="109646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E8E8"/>
            </a:solidFill>
            <a:ln cap="sq">
              <a:noFill/>
              <a:prstDash val="solid"/>
              <a:miter/>
            </a:ln>
          </p:spPr>
        </p:sp>
        <p:sp>
          <p:nvSpPr>
            <p:cNvPr id="19" name="TextBox 1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4959537" y="7943610"/>
            <a:ext cx="4626633" cy="1177288"/>
            <a:chOff x="0" y="0"/>
            <a:chExt cx="6168844" cy="1569718"/>
          </a:xfrm>
        </p:grpSpPr>
        <p:sp>
          <p:nvSpPr>
            <p:cNvPr id="21" name="TextBox 21"/>
            <p:cNvSpPr txBox="1"/>
            <p:nvPr/>
          </p:nvSpPr>
          <p:spPr>
            <a:xfrm>
              <a:off x="0" y="-47625"/>
              <a:ext cx="6168844" cy="1077325"/>
            </a:xfrm>
            <a:prstGeom prst="rect">
              <a:avLst/>
            </a:prstGeom>
          </p:spPr>
          <p:txBody>
            <a:bodyPr lIns="0" tIns="0" rIns="0" bIns="0" rtlCol="0" anchor="t">
              <a:spAutoFit/>
            </a:bodyPr>
            <a:lstStyle/>
            <a:p>
              <a:pPr marL="0" lvl="0" indent="0" algn="l">
                <a:lnSpc>
                  <a:spcPts val="3325"/>
                </a:lnSpc>
                <a:spcBef>
                  <a:spcPct val="0"/>
                </a:spcBef>
              </a:pPr>
              <a:r>
                <a:rPr lang="en-US" sz="2375">
                  <a:solidFill>
                    <a:srgbClr val="FFFFFF"/>
                  </a:solidFill>
                  <a:latin typeface="Asap"/>
                  <a:ea typeface="Asap"/>
                  <a:cs typeface="Asap"/>
                  <a:sym typeface="Asap"/>
                </a:rPr>
                <a:t>Attach Annex No. 5 signed by authorised person from university</a:t>
              </a:r>
            </a:p>
          </p:txBody>
        </p:sp>
        <p:sp>
          <p:nvSpPr>
            <p:cNvPr id="22" name="TextBox 22"/>
            <p:cNvSpPr txBox="1"/>
            <p:nvPr/>
          </p:nvSpPr>
          <p:spPr>
            <a:xfrm>
              <a:off x="30033" y="1181810"/>
              <a:ext cx="6040760" cy="387908"/>
            </a:xfrm>
            <a:prstGeom prst="rect">
              <a:avLst/>
            </a:prstGeom>
          </p:spPr>
          <p:txBody>
            <a:bodyPr lIns="0" tIns="0" rIns="0" bIns="0" rtlCol="0" anchor="t">
              <a:spAutoFit/>
            </a:bodyPr>
            <a:lstStyle/>
            <a:p>
              <a:pPr marL="0" lvl="0" indent="0" algn="l">
                <a:lnSpc>
                  <a:spcPts val="2394"/>
                </a:lnSpc>
                <a:spcBef>
                  <a:spcPct val="0"/>
                </a:spcBef>
              </a:pPr>
              <a:endParaRPr/>
            </a:p>
          </p:txBody>
        </p:sp>
      </p:grpSp>
      <p:grpSp>
        <p:nvGrpSpPr>
          <p:cNvPr id="23" name="Group 23"/>
          <p:cNvGrpSpPr/>
          <p:nvPr/>
        </p:nvGrpSpPr>
        <p:grpSpPr>
          <a:xfrm>
            <a:off x="-5084930" y="1714632"/>
            <a:ext cx="9928694" cy="8315931"/>
            <a:chOff x="0" y="0"/>
            <a:chExt cx="812800" cy="680773"/>
          </a:xfrm>
        </p:grpSpPr>
        <p:sp>
          <p:nvSpPr>
            <p:cNvPr id="24" name="Freeform 24"/>
            <p:cNvSpPr/>
            <p:nvPr/>
          </p:nvSpPr>
          <p:spPr>
            <a:xfrm>
              <a:off x="0" y="0"/>
              <a:ext cx="812800" cy="680773"/>
            </a:xfrm>
            <a:custGeom>
              <a:avLst/>
              <a:gdLst/>
              <a:ahLst/>
              <a:cxnLst/>
              <a:rect l="l" t="t" r="r" b="b"/>
              <a:pathLst>
                <a:path w="812800" h="680773">
                  <a:moveTo>
                    <a:pt x="406400" y="0"/>
                  </a:moveTo>
                  <a:cubicBezTo>
                    <a:pt x="181951" y="0"/>
                    <a:pt x="0" y="152396"/>
                    <a:pt x="0" y="340387"/>
                  </a:cubicBezTo>
                  <a:cubicBezTo>
                    <a:pt x="0" y="528377"/>
                    <a:pt x="181951" y="680773"/>
                    <a:pt x="406400" y="680773"/>
                  </a:cubicBezTo>
                  <a:cubicBezTo>
                    <a:pt x="630849" y="680773"/>
                    <a:pt x="812800" y="528377"/>
                    <a:pt x="812800" y="340387"/>
                  </a:cubicBezTo>
                  <a:cubicBezTo>
                    <a:pt x="812800" y="152396"/>
                    <a:pt x="630849" y="0"/>
                    <a:pt x="406400" y="0"/>
                  </a:cubicBezTo>
                  <a:close/>
                </a:path>
              </a:pathLst>
            </a:custGeom>
            <a:ln w="76200" cap="sq">
              <a:solidFill>
                <a:srgbClr val="C8E8E8">
                  <a:alpha val="72941"/>
                </a:srgbClr>
              </a:solidFill>
              <a:prstDash val="solid"/>
              <a:miter/>
            </a:ln>
          </p:spPr>
        </p:sp>
        <p:sp>
          <p:nvSpPr>
            <p:cNvPr id="25" name="TextBox 25"/>
            <p:cNvSpPr txBox="1"/>
            <p:nvPr/>
          </p:nvSpPr>
          <p:spPr>
            <a:xfrm>
              <a:off x="76200" y="16197"/>
              <a:ext cx="660400" cy="600753"/>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rot="7528444">
            <a:off x="-2143150" y="2957027"/>
            <a:ext cx="6095616" cy="6095616"/>
          </a:xfrm>
          <a:custGeom>
            <a:avLst/>
            <a:gdLst/>
            <a:ahLst/>
            <a:cxnLst/>
            <a:rect l="l" t="t" r="r" b="b"/>
            <a:pathLst>
              <a:path w="6095616" h="6095616">
                <a:moveTo>
                  <a:pt x="0" y="0"/>
                </a:moveTo>
                <a:lnTo>
                  <a:pt x="6095616" y="0"/>
                </a:lnTo>
                <a:lnTo>
                  <a:pt x="6095616" y="6095616"/>
                </a:lnTo>
                <a:lnTo>
                  <a:pt x="0" y="6095616"/>
                </a:lnTo>
                <a:lnTo>
                  <a:pt x="0" y="0"/>
                </a:lnTo>
                <a:close/>
              </a:path>
            </a:pathLst>
          </a:custGeom>
          <a:blipFill>
            <a:blip r:embed="rId15">
              <a:alphaModFix amt="18999"/>
              <a:extLst>
                <a:ext uri="{96DAC541-7B7A-43D3-8B79-37D633B846F1}">
                  <asvg:svgBlip xmlns:asvg="http://schemas.microsoft.com/office/drawing/2016/SVG/main" r:embed="rId16"/>
                </a:ext>
              </a:extLst>
            </a:blip>
            <a:stretch>
              <a:fillRect/>
            </a:stretch>
          </a:blipFill>
        </p:spPr>
      </p:sp>
      <p:grpSp>
        <p:nvGrpSpPr>
          <p:cNvPr id="27" name="Group 27"/>
          <p:cNvGrpSpPr/>
          <p:nvPr/>
        </p:nvGrpSpPr>
        <p:grpSpPr>
          <a:xfrm>
            <a:off x="3726725" y="3888260"/>
            <a:ext cx="1096460" cy="109646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4A796"/>
            </a:solidFill>
            <a:ln cap="sq">
              <a:noFill/>
              <a:prstDash val="solid"/>
              <a:miter/>
            </a:ln>
          </p:spPr>
        </p:sp>
        <p:sp>
          <p:nvSpPr>
            <p:cNvPr id="29" name="TextBox 2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4012475" y="5179629"/>
            <a:ext cx="1096460" cy="109646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E448F"/>
            </a:solidFill>
            <a:ln cap="sq">
              <a:noFill/>
              <a:prstDash val="solid"/>
              <a:miter/>
            </a:ln>
          </p:spPr>
        </p:sp>
        <p:sp>
          <p:nvSpPr>
            <p:cNvPr id="32" name="TextBox 3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4012475" y="6470998"/>
            <a:ext cx="1096460" cy="109646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DACC8"/>
            </a:solidFill>
            <a:ln cap="sq">
              <a:noFill/>
              <a:prstDash val="solid"/>
              <a:miter/>
            </a:ln>
          </p:spPr>
        </p:sp>
        <p:sp>
          <p:nvSpPr>
            <p:cNvPr id="35" name="TextBox 3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36" name="Freeform 36"/>
          <p:cNvSpPr/>
          <p:nvPr/>
        </p:nvSpPr>
        <p:spPr>
          <a:xfrm>
            <a:off x="4308668" y="6789459"/>
            <a:ext cx="620821" cy="582795"/>
          </a:xfrm>
          <a:custGeom>
            <a:avLst/>
            <a:gdLst/>
            <a:ahLst/>
            <a:cxnLst/>
            <a:rect l="l" t="t" r="r" b="b"/>
            <a:pathLst>
              <a:path w="620821" h="582795">
                <a:moveTo>
                  <a:pt x="0" y="0"/>
                </a:moveTo>
                <a:lnTo>
                  <a:pt x="620821" y="0"/>
                </a:lnTo>
                <a:lnTo>
                  <a:pt x="620821" y="582795"/>
                </a:lnTo>
                <a:lnTo>
                  <a:pt x="0" y="582795"/>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sp>
      <p:sp>
        <p:nvSpPr>
          <p:cNvPr id="37" name="TextBox 37"/>
          <p:cNvSpPr txBox="1"/>
          <p:nvPr/>
        </p:nvSpPr>
        <p:spPr>
          <a:xfrm>
            <a:off x="5335840" y="5264309"/>
            <a:ext cx="4583666" cy="869950"/>
          </a:xfrm>
          <a:prstGeom prst="rect">
            <a:avLst/>
          </a:prstGeom>
        </p:spPr>
        <p:txBody>
          <a:bodyPr lIns="0" tIns="0" rIns="0" bIns="0" rtlCol="0" anchor="t">
            <a:spAutoFit/>
          </a:bodyPr>
          <a:lstStyle/>
          <a:p>
            <a:pPr marL="0" lvl="0" indent="0" algn="l">
              <a:lnSpc>
                <a:spcPts val="3500"/>
              </a:lnSpc>
              <a:spcBef>
                <a:spcPct val="0"/>
              </a:spcBef>
            </a:pPr>
            <a:r>
              <a:rPr lang="en-US" sz="2500">
                <a:solidFill>
                  <a:srgbClr val="FFFFFF"/>
                </a:solidFill>
                <a:latin typeface="Asap"/>
                <a:ea typeface="Asap"/>
                <a:cs typeface="Asap"/>
                <a:sym typeface="Asap"/>
              </a:rPr>
              <a:t>Scan and attach all documents and photos</a:t>
            </a:r>
          </a:p>
        </p:txBody>
      </p:sp>
      <p:sp>
        <p:nvSpPr>
          <p:cNvPr id="38" name="TextBox 38"/>
          <p:cNvSpPr txBox="1"/>
          <p:nvPr/>
        </p:nvSpPr>
        <p:spPr>
          <a:xfrm>
            <a:off x="5340458" y="5950885"/>
            <a:ext cx="4488495" cy="365760"/>
          </a:xfrm>
          <a:prstGeom prst="rect">
            <a:avLst/>
          </a:prstGeom>
        </p:spPr>
        <p:txBody>
          <a:bodyPr lIns="0" tIns="0" rIns="0" bIns="0" rtlCol="0" anchor="t">
            <a:spAutoFit/>
          </a:bodyPr>
          <a:lstStyle/>
          <a:p>
            <a:pPr marL="0" lvl="0" indent="0" algn="l">
              <a:lnSpc>
                <a:spcPts val="2940"/>
              </a:lnSpc>
              <a:spcBef>
                <a:spcPct val="0"/>
              </a:spcBef>
            </a:pPr>
            <a:endParaRPr/>
          </a:p>
        </p:txBody>
      </p:sp>
      <p:sp>
        <p:nvSpPr>
          <p:cNvPr id="39" name="TextBox 39"/>
          <p:cNvSpPr txBox="1"/>
          <p:nvPr/>
        </p:nvSpPr>
        <p:spPr>
          <a:xfrm>
            <a:off x="5340458" y="6430945"/>
            <a:ext cx="5115243" cy="1234007"/>
          </a:xfrm>
          <a:prstGeom prst="rect">
            <a:avLst/>
          </a:prstGeom>
        </p:spPr>
        <p:txBody>
          <a:bodyPr lIns="0" tIns="0" rIns="0" bIns="0" rtlCol="0" anchor="t">
            <a:spAutoFit/>
          </a:bodyPr>
          <a:lstStyle/>
          <a:p>
            <a:pPr algn="l">
              <a:lnSpc>
                <a:spcPts val="3319"/>
              </a:lnSpc>
            </a:pPr>
            <a:r>
              <a:rPr lang="en-US" sz="2370">
                <a:solidFill>
                  <a:srgbClr val="FFFFFF"/>
                </a:solidFill>
                <a:latin typeface="Asap"/>
                <a:ea typeface="Asap"/>
                <a:cs typeface="Asap"/>
                <a:sym typeface="Asap"/>
              </a:rPr>
              <a:t>Sign the application by:</a:t>
            </a:r>
          </a:p>
          <a:p>
            <a:pPr marL="0" lvl="0" indent="0" algn="l">
              <a:lnSpc>
                <a:spcPts val="3319"/>
              </a:lnSpc>
              <a:spcBef>
                <a:spcPct val="0"/>
              </a:spcBef>
            </a:pPr>
            <a:r>
              <a:rPr lang="en-US" sz="2370">
                <a:solidFill>
                  <a:srgbClr val="FFFFFF"/>
                </a:solidFill>
                <a:latin typeface="Asap"/>
                <a:ea typeface="Asap"/>
                <a:cs typeface="Asap"/>
                <a:sym typeface="Asap"/>
              </a:rPr>
              <a:t>Trusted Profile (Profil Zaufany), a qualified electronic signature</a:t>
            </a:r>
          </a:p>
        </p:txBody>
      </p:sp>
      <p:sp>
        <p:nvSpPr>
          <p:cNvPr id="40" name="TextBox 40"/>
          <p:cNvSpPr txBox="1"/>
          <p:nvPr/>
        </p:nvSpPr>
        <p:spPr>
          <a:xfrm>
            <a:off x="5383425" y="7559429"/>
            <a:ext cx="4488495" cy="365760"/>
          </a:xfrm>
          <a:prstGeom prst="rect">
            <a:avLst/>
          </a:prstGeom>
        </p:spPr>
        <p:txBody>
          <a:bodyPr lIns="0" tIns="0" rIns="0" bIns="0" rtlCol="0" anchor="t">
            <a:spAutoFit/>
          </a:bodyPr>
          <a:lstStyle/>
          <a:p>
            <a:pPr marL="0" lvl="0" indent="0" algn="l">
              <a:lnSpc>
                <a:spcPts val="2940"/>
              </a:lnSpc>
              <a:spcBef>
                <a:spcPct val="0"/>
              </a:spcBef>
            </a:pPr>
            <a:endParaRPr/>
          </a:p>
        </p:txBody>
      </p:sp>
      <p:sp>
        <p:nvSpPr>
          <p:cNvPr id="41" name="Freeform 41"/>
          <p:cNvSpPr/>
          <p:nvPr/>
        </p:nvSpPr>
        <p:spPr>
          <a:xfrm>
            <a:off x="3070352" y="2739699"/>
            <a:ext cx="775978" cy="839651"/>
          </a:xfrm>
          <a:custGeom>
            <a:avLst/>
            <a:gdLst/>
            <a:ahLst/>
            <a:cxnLst/>
            <a:rect l="l" t="t" r="r" b="b"/>
            <a:pathLst>
              <a:path w="775978" h="839651">
                <a:moveTo>
                  <a:pt x="0" y="0"/>
                </a:moveTo>
                <a:lnTo>
                  <a:pt x="775978" y="0"/>
                </a:lnTo>
                <a:lnTo>
                  <a:pt x="775978" y="839651"/>
                </a:lnTo>
                <a:lnTo>
                  <a:pt x="0" y="83965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42" name="TextBox 42"/>
          <p:cNvSpPr txBox="1"/>
          <p:nvPr/>
        </p:nvSpPr>
        <p:spPr>
          <a:xfrm>
            <a:off x="-1487037" y="4975194"/>
            <a:ext cx="6690880" cy="2032700"/>
          </a:xfrm>
          <a:prstGeom prst="rect">
            <a:avLst/>
          </a:prstGeom>
        </p:spPr>
        <p:txBody>
          <a:bodyPr lIns="0" tIns="0" rIns="0" bIns="0" rtlCol="0" anchor="t">
            <a:spAutoFit/>
          </a:bodyPr>
          <a:lstStyle/>
          <a:p>
            <a:pPr algn="ctr">
              <a:lnSpc>
                <a:spcPts val="8049"/>
              </a:lnSpc>
            </a:pPr>
            <a:endParaRPr/>
          </a:p>
          <a:p>
            <a:pPr algn="ctr">
              <a:lnSpc>
                <a:spcPts val="8049"/>
              </a:lnSpc>
            </a:pPr>
            <a:r>
              <a:rPr lang="en-US" sz="6707" b="1">
                <a:solidFill>
                  <a:srgbClr val="FFFFFF"/>
                </a:solidFill>
                <a:latin typeface="Asap Bold"/>
                <a:ea typeface="Asap Bold"/>
                <a:cs typeface="Asap Bold"/>
                <a:sym typeface="Asap Bold"/>
              </a:rPr>
              <a:t>ONLINE</a:t>
            </a:r>
          </a:p>
        </p:txBody>
      </p:sp>
      <p:grpSp>
        <p:nvGrpSpPr>
          <p:cNvPr id="43" name="Group 43"/>
          <p:cNvGrpSpPr/>
          <p:nvPr/>
        </p:nvGrpSpPr>
        <p:grpSpPr>
          <a:xfrm>
            <a:off x="4823184" y="518459"/>
            <a:ext cx="8186672" cy="1541972"/>
            <a:chOff x="0" y="0"/>
            <a:chExt cx="11220694" cy="2113435"/>
          </a:xfrm>
        </p:grpSpPr>
        <p:sp>
          <p:nvSpPr>
            <p:cNvPr id="44" name="Freeform 44"/>
            <p:cNvSpPr/>
            <p:nvPr/>
          </p:nvSpPr>
          <p:spPr>
            <a:xfrm>
              <a:off x="0" y="0"/>
              <a:ext cx="11220694" cy="2113435"/>
            </a:xfrm>
            <a:custGeom>
              <a:avLst/>
              <a:gdLst/>
              <a:ahLst/>
              <a:cxnLst/>
              <a:rect l="l" t="t" r="r" b="b"/>
              <a:pathLst>
                <a:path w="11220694" h="2113435">
                  <a:moveTo>
                    <a:pt x="0" y="0"/>
                  </a:moveTo>
                  <a:lnTo>
                    <a:pt x="11220694" y="0"/>
                  </a:lnTo>
                  <a:lnTo>
                    <a:pt x="11220694" y="2113435"/>
                  </a:lnTo>
                  <a:lnTo>
                    <a:pt x="0" y="2113435"/>
                  </a:lnTo>
                  <a:close/>
                </a:path>
              </a:pathLst>
            </a:custGeom>
          </p:spPr>
        </p:sp>
        <p:sp>
          <p:nvSpPr>
            <p:cNvPr id="45" name="TextBox 45"/>
            <p:cNvSpPr txBox="1"/>
            <p:nvPr/>
          </p:nvSpPr>
          <p:spPr>
            <a:xfrm>
              <a:off x="0" y="38100"/>
              <a:ext cx="11220694" cy="2075335"/>
            </a:xfrm>
            <a:prstGeom prst="rect">
              <a:avLst/>
            </a:prstGeom>
          </p:spPr>
          <p:txBody>
            <a:bodyPr lIns="0" tIns="0" rIns="0" bIns="0" rtlCol="0" anchor="b"/>
            <a:lstStyle/>
            <a:p>
              <a:pPr algn="l">
                <a:lnSpc>
                  <a:spcPts val="5076"/>
                </a:lnSpc>
              </a:pPr>
              <a:r>
                <a:rPr lang="en-US" sz="4700" b="1" dirty="0">
                  <a:solidFill>
                    <a:srgbClr val="E8F4F5"/>
                  </a:solidFill>
                  <a:latin typeface="Asap Bold"/>
                  <a:ea typeface="Asap Bold"/>
                  <a:cs typeface="Asap Bold"/>
                  <a:sym typeface="Asap Bold"/>
                </a:rPr>
                <a:t>Temporary residence permit</a:t>
              </a:r>
            </a:p>
            <a:p>
              <a:pPr algn="l">
                <a:lnSpc>
                  <a:spcPts val="5076"/>
                </a:lnSpc>
              </a:pPr>
              <a:r>
                <a:rPr lang="en-US" sz="4700" b="1" dirty="0">
                  <a:solidFill>
                    <a:srgbClr val="E8F4F5"/>
                  </a:solidFill>
                  <a:latin typeface="Asap Bold"/>
                  <a:ea typeface="Asap Bold"/>
                  <a:cs typeface="Asap Bold"/>
                  <a:sym typeface="Asap Bold"/>
                </a:rPr>
                <a:t>How &amp; When </a:t>
              </a:r>
            </a:p>
          </p:txBody>
        </p:sp>
      </p:grpSp>
      <p:sp>
        <p:nvSpPr>
          <p:cNvPr id="46" name="Freeform 46"/>
          <p:cNvSpPr/>
          <p:nvPr/>
        </p:nvSpPr>
        <p:spPr>
          <a:xfrm rot="7528444">
            <a:off x="12311083" y="532129"/>
            <a:ext cx="6095616" cy="6095616"/>
          </a:xfrm>
          <a:custGeom>
            <a:avLst/>
            <a:gdLst/>
            <a:ahLst/>
            <a:cxnLst/>
            <a:rect l="l" t="t" r="r" b="b"/>
            <a:pathLst>
              <a:path w="6095616" h="6095616">
                <a:moveTo>
                  <a:pt x="0" y="0"/>
                </a:moveTo>
                <a:lnTo>
                  <a:pt x="6095616" y="0"/>
                </a:lnTo>
                <a:lnTo>
                  <a:pt x="6095616" y="6095616"/>
                </a:lnTo>
                <a:lnTo>
                  <a:pt x="0" y="6095616"/>
                </a:lnTo>
                <a:lnTo>
                  <a:pt x="0" y="0"/>
                </a:lnTo>
                <a:close/>
              </a:path>
            </a:pathLst>
          </a:custGeom>
          <a:blipFill>
            <a:blip r:embed="rId15">
              <a:alphaModFix amt="18999"/>
              <a:extLst>
                <a:ext uri="{96DAC541-7B7A-43D3-8B79-37D633B846F1}">
                  <asvg:svgBlip xmlns:asvg="http://schemas.microsoft.com/office/drawing/2016/SVG/main" r:embed="rId16"/>
                </a:ext>
              </a:extLst>
            </a:blip>
            <a:stretch>
              <a:fillRect/>
            </a:stretch>
          </a:blipFill>
        </p:spPr>
      </p:sp>
      <p:grpSp>
        <p:nvGrpSpPr>
          <p:cNvPr id="47" name="Group 47"/>
          <p:cNvGrpSpPr/>
          <p:nvPr/>
        </p:nvGrpSpPr>
        <p:grpSpPr>
          <a:xfrm>
            <a:off x="13234987" y="1870752"/>
            <a:ext cx="4333743" cy="1398274"/>
            <a:chOff x="0" y="0"/>
            <a:chExt cx="5939851" cy="1916482"/>
          </a:xfrm>
        </p:grpSpPr>
        <p:sp>
          <p:nvSpPr>
            <p:cNvPr id="48" name="Freeform 48"/>
            <p:cNvSpPr/>
            <p:nvPr/>
          </p:nvSpPr>
          <p:spPr>
            <a:xfrm>
              <a:off x="0" y="0"/>
              <a:ext cx="5939851" cy="1916482"/>
            </a:xfrm>
            <a:custGeom>
              <a:avLst/>
              <a:gdLst/>
              <a:ahLst/>
              <a:cxnLst/>
              <a:rect l="l" t="t" r="r" b="b"/>
              <a:pathLst>
                <a:path w="5939851" h="1916482">
                  <a:moveTo>
                    <a:pt x="0" y="0"/>
                  </a:moveTo>
                  <a:lnTo>
                    <a:pt x="5939851" y="0"/>
                  </a:lnTo>
                  <a:lnTo>
                    <a:pt x="5939851" y="1916482"/>
                  </a:lnTo>
                  <a:lnTo>
                    <a:pt x="0" y="1916482"/>
                  </a:lnTo>
                  <a:close/>
                </a:path>
              </a:pathLst>
            </a:custGeom>
          </p:spPr>
        </p:sp>
        <p:sp>
          <p:nvSpPr>
            <p:cNvPr id="49" name="TextBox 49"/>
            <p:cNvSpPr txBox="1"/>
            <p:nvPr/>
          </p:nvSpPr>
          <p:spPr>
            <a:xfrm>
              <a:off x="204013" y="28574"/>
              <a:ext cx="5735838" cy="1887908"/>
            </a:xfrm>
            <a:prstGeom prst="rect">
              <a:avLst/>
            </a:prstGeom>
          </p:spPr>
          <p:txBody>
            <a:bodyPr lIns="0" tIns="0" rIns="0" bIns="0" rtlCol="0" anchor="b"/>
            <a:lstStyle/>
            <a:p>
              <a:pPr algn="ctr">
                <a:lnSpc>
                  <a:spcPts val="3240"/>
                </a:lnSpc>
              </a:pPr>
              <a:r>
                <a:rPr lang="en-US" sz="2400" b="1" dirty="0">
                  <a:solidFill>
                    <a:srgbClr val="FFFFFF"/>
                  </a:solidFill>
                  <a:latin typeface="Asap Bold"/>
                  <a:ea typeface="Asap Bold"/>
                  <a:cs typeface="Asap Bold"/>
                  <a:sym typeface="Asap Bold"/>
                </a:rPr>
                <a:t>No possibility to apply by traditional </a:t>
              </a:r>
              <a:r>
                <a:rPr lang="pl-PL" sz="2400" b="1" dirty="0">
                  <a:solidFill>
                    <a:srgbClr val="FFFFFF"/>
                  </a:solidFill>
                  <a:latin typeface="Asap Bold"/>
                  <a:ea typeface="Asap Bold"/>
                  <a:cs typeface="Asap Bold"/>
                  <a:sym typeface="Asap Bold"/>
                </a:rPr>
                <a:t>mail</a:t>
              </a:r>
              <a:r>
                <a:rPr lang="en-US" sz="2400" b="1" dirty="0">
                  <a:solidFill>
                    <a:srgbClr val="FFFFFF"/>
                  </a:solidFill>
                  <a:latin typeface="Asap Bold"/>
                  <a:ea typeface="Asap Bold"/>
                  <a:cs typeface="Asap Bold"/>
                  <a:sym typeface="Asap Bold"/>
                </a:rPr>
                <a:t>/email/or </a:t>
              </a:r>
              <a:r>
                <a:rPr lang="pl-PL" sz="2400" b="1" dirty="0">
                  <a:solidFill>
                    <a:srgbClr val="FFFFFF"/>
                  </a:solidFill>
                  <a:latin typeface="Asap Bold"/>
                  <a:ea typeface="Asap Bold"/>
                  <a:cs typeface="Asap Bold"/>
                  <a:sym typeface="Asap Bold"/>
                </a:rPr>
                <a:t>in person </a:t>
              </a:r>
              <a:r>
                <a:rPr lang="en-US" sz="2400" b="1" dirty="0">
                  <a:solidFill>
                    <a:srgbClr val="FFFFFF"/>
                  </a:solidFill>
                  <a:latin typeface="Asap Bold"/>
                  <a:ea typeface="Asap Bold"/>
                  <a:cs typeface="Asap Bold"/>
                  <a:sym typeface="Asap Bold"/>
                </a:rPr>
                <a:t>at the WSC office</a:t>
              </a:r>
            </a:p>
          </p:txBody>
        </p:sp>
      </p:grpSp>
      <p:sp>
        <p:nvSpPr>
          <p:cNvPr id="50" name="Freeform 50"/>
          <p:cNvSpPr/>
          <p:nvPr/>
        </p:nvSpPr>
        <p:spPr>
          <a:xfrm rot="7528444" flipH="1">
            <a:off x="9638619" y="3965493"/>
            <a:ext cx="6095616" cy="6095616"/>
          </a:xfrm>
          <a:custGeom>
            <a:avLst/>
            <a:gdLst/>
            <a:ahLst/>
            <a:cxnLst/>
            <a:rect l="l" t="t" r="r" b="b"/>
            <a:pathLst>
              <a:path w="6095616" h="6095616">
                <a:moveTo>
                  <a:pt x="6095616" y="0"/>
                </a:moveTo>
                <a:lnTo>
                  <a:pt x="0" y="0"/>
                </a:lnTo>
                <a:lnTo>
                  <a:pt x="0" y="6095615"/>
                </a:lnTo>
                <a:lnTo>
                  <a:pt x="6095616" y="6095615"/>
                </a:lnTo>
                <a:lnTo>
                  <a:pt x="6095616" y="0"/>
                </a:lnTo>
                <a:close/>
              </a:path>
            </a:pathLst>
          </a:custGeom>
          <a:blipFill>
            <a:blip r:embed="rId15">
              <a:alphaModFix amt="18999"/>
              <a:extLst>
                <a:ext uri="{96DAC541-7B7A-43D3-8B79-37D633B846F1}">
                  <asvg:svgBlip xmlns:asvg="http://schemas.microsoft.com/office/drawing/2016/SVG/main" r:embed="rId16"/>
                </a:ext>
              </a:extLst>
            </a:blip>
            <a:stretch>
              <a:fillRect/>
            </a:stretch>
          </a:blipFill>
        </p:spPr>
      </p:sp>
      <p:grpSp>
        <p:nvGrpSpPr>
          <p:cNvPr id="51" name="Group 51"/>
          <p:cNvGrpSpPr/>
          <p:nvPr/>
        </p:nvGrpSpPr>
        <p:grpSpPr>
          <a:xfrm>
            <a:off x="9986181" y="5278673"/>
            <a:ext cx="5457082" cy="1757810"/>
            <a:chOff x="0" y="0"/>
            <a:chExt cx="7479505" cy="2409263"/>
          </a:xfrm>
        </p:grpSpPr>
        <p:sp>
          <p:nvSpPr>
            <p:cNvPr id="52" name="Freeform 52"/>
            <p:cNvSpPr/>
            <p:nvPr/>
          </p:nvSpPr>
          <p:spPr>
            <a:xfrm>
              <a:off x="0" y="0"/>
              <a:ext cx="7479505" cy="2409263"/>
            </a:xfrm>
            <a:custGeom>
              <a:avLst/>
              <a:gdLst/>
              <a:ahLst/>
              <a:cxnLst/>
              <a:rect l="l" t="t" r="r" b="b"/>
              <a:pathLst>
                <a:path w="7479505" h="2409263">
                  <a:moveTo>
                    <a:pt x="0" y="0"/>
                  </a:moveTo>
                  <a:lnTo>
                    <a:pt x="7479505" y="0"/>
                  </a:lnTo>
                  <a:lnTo>
                    <a:pt x="7479505" y="2409263"/>
                  </a:lnTo>
                  <a:lnTo>
                    <a:pt x="0" y="2409263"/>
                  </a:lnTo>
                  <a:close/>
                </a:path>
              </a:pathLst>
            </a:custGeom>
          </p:spPr>
        </p:sp>
        <p:sp>
          <p:nvSpPr>
            <p:cNvPr id="53" name="TextBox 53"/>
            <p:cNvSpPr txBox="1"/>
            <p:nvPr/>
          </p:nvSpPr>
          <p:spPr>
            <a:xfrm>
              <a:off x="0" y="19050"/>
              <a:ext cx="7479505" cy="2390213"/>
            </a:xfrm>
            <a:prstGeom prst="rect">
              <a:avLst/>
            </a:prstGeom>
          </p:spPr>
          <p:txBody>
            <a:bodyPr lIns="0" tIns="0" rIns="0" bIns="0" rtlCol="0" anchor="b"/>
            <a:lstStyle/>
            <a:p>
              <a:pPr algn="ctr">
                <a:lnSpc>
                  <a:spcPts val="3564"/>
                </a:lnSpc>
              </a:pPr>
              <a:r>
                <a:rPr lang="en-US" sz="3300" b="1">
                  <a:solidFill>
                    <a:srgbClr val="FFFFFF"/>
                  </a:solidFill>
                  <a:latin typeface="Asap Bold"/>
                  <a:ea typeface="Asap Bold"/>
                  <a:cs typeface="Asap Bold"/>
                  <a:sym typeface="Asap Bold"/>
                </a:rPr>
                <a:t>Annex No. 5 </a:t>
              </a:r>
            </a:p>
            <a:p>
              <a:pPr algn="ctr">
                <a:lnSpc>
                  <a:spcPts val="3564"/>
                </a:lnSpc>
              </a:pPr>
              <a:r>
                <a:rPr lang="en-US" sz="3300" b="1">
                  <a:solidFill>
                    <a:srgbClr val="FFFFFF"/>
                  </a:solidFill>
                  <a:latin typeface="Asap Bold"/>
                  <a:ea typeface="Asap Bold"/>
                  <a:cs typeface="Asap Bold"/>
                  <a:sym typeface="Asap Bold"/>
                </a:rPr>
                <a:t>from university</a:t>
              </a:r>
            </a:p>
          </p:txBody>
        </p:sp>
      </p:grpSp>
      <p:sp>
        <p:nvSpPr>
          <p:cNvPr id="54" name="Freeform 54"/>
          <p:cNvSpPr/>
          <p:nvPr/>
        </p:nvSpPr>
        <p:spPr>
          <a:xfrm>
            <a:off x="14995964" y="3479177"/>
            <a:ext cx="1800552" cy="1813743"/>
          </a:xfrm>
          <a:custGeom>
            <a:avLst/>
            <a:gdLst/>
            <a:ahLst/>
            <a:cxnLst/>
            <a:rect l="l" t="t" r="r" b="b"/>
            <a:pathLst>
              <a:path w="1800552" h="1813743">
                <a:moveTo>
                  <a:pt x="0" y="0"/>
                </a:moveTo>
                <a:lnTo>
                  <a:pt x="1800552" y="0"/>
                </a:lnTo>
                <a:lnTo>
                  <a:pt x="1800552" y="1813743"/>
                </a:lnTo>
                <a:lnTo>
                  <a:pt x="0" y="1813743"/>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55" name="Freeform 55"/>
          <p:cNvSpPr/>
          <p:nvPr/>
        </p:nvSpPr>
        <p:spPr>
          <a:xfrm>
            <a:off x="12045154" y="7315994"/>
            <a:ext cx="1658677" cy="1637566"/>
          </a:xfrm>
          <a:custGeom>
            <a:avLst/>
            <a:gdLst/>
            <a:ahLst/>
            <a:cxnLst/>
            <a:rect l="l" t="t" r="r" b="b"/>
            <a:pathLst>
              <a:path w="1658677" h="1637566">
                <a:moveTo>
                  <a:pt x="0" y="0"/>
                </a:moveTo>
                <a:lnTo>
                  <a:pt x="1658677" y="0"/>
                </a:lnTo>
                <a:lnTo>
                  <a:pt x="1658677" y="1637566"/>
                </a:lnTo>
                <a:lnTo>
                  <a:pt x="0" y="1637566"/>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6" name="Freeform 56"/>
          <p:cNvSpPr/>
          <p:nvPr/>
        </p:nvSpPr>
        <p:spPr>
          <a:xfrm>
            <a:off x="4293440" y="5408561"/>
            <a:ext cx="576621" cy="709688"/>
          </a:xfrm>
          <a:custGeom>
            <a:avLst/>
            <a:gdLst/>
            <a:ahLst/>
            <a:cxnLst/>
            <a:rect l="l" t="t" r="r" b="b"/>
            <a:pathLst>
              <a:path w="576621" h="709688">
                <a:moveTo>
                  <a:pt x="0" y="0"/>
                </a:moveTo>
                <a:lnTo>
                  <a:pt x="576621" y="0"/>
                </a:lnTo>
                <a:lnTo>
                  <a:pt x="576621" y="709688"/>
                </a:lnTo>
                <a:lnTo>
                  <a:pt x="0" y="709688"/>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57" name="Freeform 57"/>
          <p:cNvSpPr/>
          <p:nvPr/>
        </p:nvSpPr>
        <p:spPr>
          <a:xfrm>
            <a:off x="609994" y="5143500"/>
            <a:ext cx="2669055" cy="829367"/>
          </a:xfrm>
          <a:custGeom>
            <a:avLst/>
            <a:gdLst/>
            <a:ahLst/>
            <a:cxnLst/>
            <a:rect l="l" t="t" r="r" b="b"/>
            <a:pathLst>
              <a:path w="2669055" h="829367">
                <a:moveTo>
                  <a:pt x="0" y="0"/>
                </a:moveTo>
                <a:lnTo>
                  <a:pt x="2669056" y="0"/>
                </a:lnTo>
                <a:lnTo>
                  <a:pt x="2669056" y="829367"/>
                </a:lnTo>
                <a:lnTo>
                  <a:pt x="0" y="829367"/>
                </a:lnTo>
                <a:lnTo>
                  <a:pt x="0" y="0"/>
                </a:lnTo>
                <a:close/>
              </a:path>
            </a:pathLst>
          </a:custGeom>
          <a:blipFill>
            <a:blip r:embed="rId27"/>
            <a:stretch>
              <a:fillRect/>
            </a:stretch>
          </a:blipFill>
        </p:spPr>
      </p:sp>
      <p:sp>
        <p:nvSpPr>
          <p:cNvPr id="58" name="Freeform 58"/>
          <p:cNvSpPr/>
          <p:nvPr/>
        </p:nvSpPr>
        <p:spPr>
          <a:xfrm>
            <a:off x="4012475" y="3977195"/>
            <a:ext cx="708919" cy="931325"/>
          </a:xfrm>
          <a:custGeom>
            <a:avLst/>
            <a:gdLst/>
            <a:ahLst/>
            <a:cxnLst/>
            <a:rect l="l" t="t" r="r" b="b"/>
            <a:pathLst>
              <a:path w="708919" h="931325">
                <a:moveTo>
                  <a:pt x="0" y="0"/>
                </a:moveTo>
                <a:lnTo>
                  <a:pt x="708918" y="0"/>
                </a:lnTo>
                <a:lnTo>
                  <a:pt x="708918" y="931324"/>
                </a:lnTo>
                <a:lnTo>
                  <a:pt x="0" y="931324"/>
                </a:lnTo>
                <a:lnTo>
                  <a:pt x="0" y="0"/>
                </a:lnTo>
                <a:close/>
              </a:path>
            </a:pathLst>
          </a:custGeom>
          <a:blipFill>
            <a:blip r:embed="rId28"/>
            <a:stretch>
              <a:fillRect/>
            </a:stretch>
          </a:blipFill>
        </p:spPr>
      </p:sp>
      <p:sp>
        <p:nvSpPr>
          <p:cNvPr id="59" name="Freeform 59"/>
          <p:cNvSpPr/>
          <p:nvPr/>
        </p:nvSpPr>
        <p:spPr>
          <a:xfrm>
            <a:off x="3783828" y="8086914"/>
            <a:ext cx="1019224" cy="546541"/>
          </a:xfrm>
          <a:custGeom>
            <a:avLst/>
            <a:gdLst/>
            <a:ahLst/>
            <a:cxnLst/>
            <a:rect l="l" t="t" r="r" b="b"/>
            <a:pathLst>
              <a:path w="1019224" h="546541">
                <a:moveTo>
                  <a:pt x="0" y="0"/>
                </a:moveTo>
                <a:lnTo>
                  <a:pt x="1019224" y="0"/>
                </a:lnTo>
                <a:lnTo>
                  <a:pt x="1019224" y="546541"/>
                </a:lnTo>
                <a:lnTo>
                  <a:pt x="0" y="546541"/>
                </a:lnTo>
                <a:lnTo>
                  <a:pt x="0" y="0"/>
                </a:lnTo>
                <a:close/>
              </a:path>
            </a:pathLst>
          </a:custGeom>
          <a:blipFill>
            <a:blip r:embed="rId29"/>
            <a:stretch>
              <a:fillRect/>
            </a:stretch>
          </a:blipFill>
        </p:spPr>
      </p:sp>
      <p:sp>
        <p:nvSpPr>
          <p:cNvPr id="60" name="TextBox 60"/>
          <p:cNvSpPr txBox="1"/>
          <p:nvPr/>
        </p:nvSpPr>
        <p:spPr>
          <a:xfrm>
            <a:off x="4441100" y="2551738"/>
            <a:ext cx="6292994" cy="869950"/>
          </a:xfrm>
          <a:prstGeom prst="rect">
            <a:avLst/>
          </a:prstGeom>
        </p:spPr>
        <p:txBody>
          <a:bodyPr lIns="0" tIns="0" rIns="0" bIns="0" rtlCol="0" anchor="t">
            <a:spAutoFit/>
          </a:bodyPr>
          <a:lstStyle/>
          <a:p>
            <a:pPr algn="l">
              <a:lnSpc>
                <a:spcPts val="3500"/>
              </a:lnSpc>
            </a:pPr>
            <a:r>
              <a:rPr lang="en-US" sz="2500">
                <a:solidFill>
                  <a:srgbClr val="FFFFFF"/>
                </a:solidFill>
                <a:latin typeface="Asap"/>
                <a:ea typeface="Asap"/>
                <a:cs typeface="Asap"/>
                <a:sym typeface="Asap"/>
              </a:rPr>
              <a:t>Applications must be submitted no later than the last day of your legal stay in Poland</a:t>
            </a:r>
          </a:p>
        </p:txBody>
      </p:sp>
      <p:sp>
        <p:nvSpPr>
          <p:cNvPr id="61" name="TextBox 61"/>
          <p:cNvSpPr txBox="1"/>
          <p:nvPr/>
        </p:nvSpPr>
        <p:spPr>
          <a:xfrm>
            <a:off x="4463415" y="3522200"/>
            <a:ext cx="4488495" cy="325754"/>
          </a:xfrm>
          <a:prstGeom prst="rect">
            <a:avLst/>
          </a:prstGeom>
        </p:spPr>
        <p:txBody>
          <a:bodyPr lIns="0" tIns="0" rIns="0" bIns="0" rtlCol="0" anchor="t">
            <a:spAutoFit/>
          </a:bodyPr>
          <a:lstStyle/>
          <a:p>
            <a:pPr algn="l">
              <a:lnSpc>
                <a:spcPts val="2520"/>
              </a:lnSpc>
            </a:pPr>
            <a:endParaRPr/>
          </a:p>
        </p:txBody>
      </p:sp>
      <p:sp>
        <p:nvSpPr>
          <p:cNvPr id="62" name="TextBox 62"/>
          <p:cNvSpPr txBox="1"/>
          <p:nvPr/>
        </p:nvSpPr>
        <p:spPr>
          <a:xfrm>
            <a:off x="5203843" y="3871529"/>
            <a:ext cx="5251858" cy="1308100"/>
          </a:xfrm>
          <a:prstGeom prst="rect">
            <a:avLst/>
          </a:prstGeom>
        </p:spPr>
        <p:txBody>
          <a:bodyPr lIns="0" tIns="0" rIns="0" bIns="0" rtlCol="0" anchor="t">
            <a:spAutoFit/>
          </a:bodyPr>
          <a:lstStyle/>
          <a:p>
            <a:pPr algn="l">
              <a:lnSpc>
                <a:spcPts val="3500"/>
              </a:lnSpc>
            </a:pPr>
            <a:r>
              <a:rPr lang="en-US" sz="2500" dirty="0">
                <a:solidFill>
                  <a:srgbClr val="FFFFFF"/>
                </a:solidFill>
                <a:latin typeface="Asap"/>
                <a:ea typeface="Asap"/>
                <a:cs typeface="Asap"/>
                <a:sym typeface="Asap"/>
              </a:rPr>
              <a:t>Apply only through MOS portal</a:t>
            </a:r>
          </a:p>
          <a:p>
            <a:pPr algn="l">
              <a:lnSpc>
                <a:spcPts val="3500"/>
              </a:lnSpc>
            </a:pPr>
            <a:r>
              <a:rPr lang="en-US" sz="2500" dirty="0">
                <a:solidFill>
                  <a:srgbClr val="FFFFFF"/>
                </a:solidFill>
                <a:latin typeface="Asap"/>
                <a:ea typeface="Asap"/>
                <a:cs typeface="Asap"/>
                <a:sym typeface="Asap"/>
              </a:rPr>
              <a:t> </a:t>
            </a:r>
            <a:r>
              <a:rPr lang="en-US" sz="2500" u="sng" dirty="0">
                <a:solidFill>
                  <a:schemeClr val="accent1">
                    <a:lumMod val="60000"/>
                    <a:lumOff val="40000"/>
                  </a:schemeClr>
                </a:solidFill>
                <a:latin typeface="Asap"/>
                <a:ea typeface="Asap"/>
                <a:cs typeface="Asap"/>
                <a:sym typeface="Asap"/>
                <a:hlinkClick r:id="rId30" tooltip="https://mos.cudzoziemcy.gov.pl">
                  <a:extLst>
                    <a:ext uri="{A12FA001-AC4F-418D-AE19-62706E023703}">
                      <ahyp:hlinkClr xmlns:ahyp="http://schemas.microsoft.com/office/drawing/2018/hyperlinkcolor" val="tx"/>
                    </a:ext>
                  </a:extLst>
                </a:hlinkClick>
              </a:rPr>
              <a:t>https://mos.cudzoziemcy.gov.pl/</a:t>
            </a:r>
            <a:endParaRPr lang="en-US" sz="2500" dirty="0">
              <a:solidFill>
                <a:schemeClr val="accent1">
                  <a:lumMod val="60000"/>
                  <a:lumOff val="40000"/>
                </a:schemeClr>
              </a:solidFill>
              <a:latin typeface="Asap"/>
              <a:ea typeface="Asap"/>
              <a:cs typeface="Asap"/>
              <a:sym typeface="Asap"/>
            </a:endParaRPr>
          </a:p>
          <a:p>
            <a:pPr marL="0" lvl="0" indent="0" algn="l">
              <a:lnSpc>
                <a:spcPts val="3500"/>
              </a:lnSpc>
              <a:spcBef>
                <a:spcPct val="0"/>
              </a:spcBef>
            </a:pPr>
            <a:endParaRPr lang="en-US" sz="2500" dirty="0">
              <a:solidFill>
                <a:srgbClr val="FFFFFF"/>
              </a:solidFill>
              <a:latin typeface="Asap"/>
              <a:ea typeface="Asap"/>
              <a:cs typeface="Asap"/>
              <a:sym typeface="Asap"/>
            </a:endParaRPr>
          </a:p>
        </p:txBody>
      </p:sp>
      <p:sp>
        <p:nvSpPr>
          <p:cNvPr id="63" name="TextBox 63"/>
          <p:cNvSpPr txBox="1"/>
          <p:nvPr/>
        </p:nvSpPr>
        <p:spPr>
          <a:xfrm>
            <a:off x="5097675" y="4967165"/>
            <a:ext cx="4488495" cy="325754"/>
          </a:xfrm>
          <a:prstGeom prst="rect">
            <a:avLst/>
          </a:prstGeom>
        </p:spPr>
        <p:txBody>
          <a:bodyPr lIns="0" tIns="0" rIns="0" bIns="0" rtlCol="0" anchor="t">
            <a:spAutoFit/>
          </a:bodyPr>
          <a:lstStyle/>
          <a:p>
            <a:pPr marL="0" lvl="0" indent="0" algn="l">
              <a:lnSpc>
                <a:spcPts val="2520"/>
              </a:lnSpc>
              <a:spcBef>
                <a:spcPct val="0"/>
              </a:spcBef>
            </a:pPr>
            <a:endParaRPr/>
          </a:p>
        </p:txBody>
      </p:sp>
      <p:sp>
        <p:nvSpPr>
          <p:cNvPr id="64" name="TextBox 64"/>
          <p:cNvSpPr txBox="1"/>
          <p:nvPr/>
        </p:nvSpPr>
        <p:spPr>
          <a:xfrm>
            <a:off x="4308668" y="8970887"/>
            <a:ext cx="5630331" cy="1066800"/>
          </a:xfrm>
          <a:prstGeom prst="rect">
            <a:avLst/>
          </a:prstGeom>
        </p:spPr>
        <p:txBody>
          <a:bodyPr lIns="0" tIns="0" rIns="0" bIns="0" rtlCol="0" anchor="t">
            <a:spAutoFit/>
          </a:bodyPr>
          <a:lstStyle/>
          <a:p>
            <a:pPr marL="0" lvl="0" indent="0" algn="l">
              <a:lnSpc>
                <a:spcPts val="2100"/>
              </a:lnSpc>
              <a:spcBef>
                <a:spcPct val="0"/>
              </a:spcBef>
            </a:pPr>
            <a:r>
              <a:rPr lang="en-US" sz="1500" u="none" strike="noStrike" dirty="0">
                <a:solidFill>
                  <a:srgbClr val="FFFFFF"/>
                </a:solidFill>
                <a:latin typeface="Asap"/>
                <a:ea typeface="Asap"/>
                <a:cs typeface="Asap"/>
                <a:sym typeface="Asap"/>
              </a:rPr>
              <a:t>*Important: When submitting your application online, you will need to provide your university’s email address so that the university can complete and sign Annex No. 5. Without this, you will not be able to complete and submit your application in the system.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5426029" y="798337"/>
            <a:ext cx="7264409" cy="914059"/>
            <a:chOff x="0" y="0"/>
            <a:chExt cx="9685879" cy="1218746"/>
          </a:xfrm>
        </p:grpSpPr>
        <p:sp>
          <p:nvSpPr>
            <p:cNvPr id="4" name="Freeform 4"/>
            <p:cNvSpPr/>
            <p:nvPr/>
          </p:nvSpPr>
          <p:spPr>
            <a:xfrm>
              <a:off x="0" y="0"/>
              <a:ext cx="9685879" cy="1218746"/>
            </a:xfrm>
            <a:custGeom>
              <a:avLst/>
              <a:gdLst/>
              <a:ahLst/>
              <a:cxnLst/>
              <a:rect l="l" t="t" r="r" b="b"/>
              <a:pathLst>
                <a:path w="9685879" h="1218746">
                  <a:moveTo>
                    <a:pt x="0" y="0"/>
                  </a:moveTo>
                  <a:lnTo>
                    <a:pt x="9685879" y="0"/>
                  </a:lnTo>
                  <a:lnTo>
                    <a:pt x="9685879" y="1218746"/>
                  </a:lnTo>
                  <a:lnTo>
                    <a:pt x="0" y="1218746"/>
                  </a:lnTo>
                  <a:close/>
                </a:path>
              </a:pathLst>
            </a:custGeom>
          </p:spPr>
        </p:sp>
        <p:sp>
          <p:nvSpPr>
            <p:cNvPr id="5" name="TextBox 5"/>
            <p:cNvSpPr txBox="1"/>
            <p:nvPr/>
          </p:nvSpPr>
          <p:spPr>
            <a:xfrm>
              <a:off x="0" y="47625"/>
              <a:ext cx="9685879" cy="1171121"/>
            </a:xfrm>
            <a:prstGeom prst="rect">
              <a:avLst/>
            </a:prstGeom>
          </p:spPr>
          <p:txBody>
            <a:bodyPr lIns="0" tIns="0" rIns="0" bIns="0" rtlCol="0" anchor="ctr"/>
            <a:lstStyle/>
            <a:p>
              <a:pPr algn="ctr">
                <a:lnSpc>
                  <a:spcPts val="4751"/>
                </a:lnSpc>
              </a:pPr>
              <a:r>
                <a:rPr lang="en-US" sz="4399" b="1">
                  <a:solidFill>
                    <a:srgbClr val="FFFFFF"/>
                  </a:solidFill>
                  <a:latin typeface="Open Sans Bold"/>
                  <a:ea typeface="Open Sans Bold"/>
                  <a:cs typeface="Open Sans Bold"/>
                  <a:sym typeface="Open Sans Bold"/>
                </a:rPr>
                <a:t>Documents to submit</a:t>
              </a:r>
            </a:p>
          </p:txBody>
        </p:sp>
      </p:grpSp>
      <p:sp>
        <p:nvSpPr>
          <p:cNvPr id="6" name="Freeform 6"/>
          <p:cNvSpPr/>
          <p:nvPr/>
        </p:nvSpPr>
        <p:spPr>
          <a:xfrm>
            <a:off x="6265742" y="2576192"/>
            <a:ext cx="5584984" cy="6154252"/>
          </a:xfrm>
          <a:custGeom>
            <a:avLst/>
            <a:gdLst/>
            <a:ahLst/>
            <a:cxnLst/>
            <a:rect l="l" t="t" r="r" b="b"/>
            <a:pathLst>
              <a:path w="5584984" h="6154252">
                <a:moveTo>
                  <a:pt x="0" y="0"/>
                </a:moveTo>
                <a:lnTo>
                  <a:pt x="5584983" y="0"/>
                </a:lnTo>
                <a:lnTo>
                  <a:pt x="5584983" y="6154252"/>
                </a:lnTo>
                <a:lnTo>
                  <a:pt x="0" y="6154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9791382" y="2576192"/>
            <a:ext cx="1345610" cy="134561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9791382" y="7380323"/>
            <a:ext cx="1345610" cy="134561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938547" y="2576192"/>
            <a:ext cx="1345610" cy="134561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935409" y="7191623"/>
            <a:ext cx="1345610" cy="134561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1136992" y="4980513"/>
            <a:ext cx="1345610" cy="1345610"/>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5592937" y="4980513"/>
            <a:ext cx="1345610" cy="134561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5" name="AutoShape 25"/>
          <p:cNvSpPr/>
          <p:nvPr/>
        </p:nvSpPr>
        <p:spPr>
          <a:xfrm>
            <a:off x="4037553" y="2354937"/>
            <a:ext cx="2152677" cy="0"/>
          </a:xfrm>
          <a:prstGeom prst="line">
            <a:avLst/>
          </a:prstGeom>
          <a:ln w="19050" cap="flat">
            <a:solidFill>
              <a:srgbClr val="65D0C9"/>
            </a:solidFill>
            <a:prstDash val="solid"/>
            <a:headEnd type="oval" w="lg" len="lg"/>
            <a:tailEnd type="none" w="sm" len="sm"/>
          </a:ln>
        </p:spPr>
      </p:sp>
      <p:sp>
        <p:nvSpPr>
          <p:cNvPr id="26" name="AutoShape 26"/>
          <p:cNvSpPr/>
          <p:nvPr/>
        </p:nvSpPr>
        <p:spPr>
          <a:xfrm>
            <a:off x="6175211" y="2349745"/>
            <a:ext cx="804316" cy="804316"/>
          </a:xfrm>
          <a:prstGeom prst="line">
            <a:avLst/>
          </a:prstGeom>
          <a:ln w="19050" cap="flat">
            <a:solidFill>
              <a:srgbClr val="65D0C9"/>
            </a:solidFill>
            <a:prstDash val="solid"/>
            <a:headEnd type="none" w="sm" len="sm"/>
            <a:tailEnd type="none" w="sm" len="sm"/>
          </a:ln>
        </p:spPr>
      </p:sp>
      <p:sp>
        <p:nvSpPr>
          <p:cNvPr id="27" name="AutoShape 27"/>
          <p:cNvSpPr/>
          <p:nvPr/>
        </p:nvSpPr>
        <p:spPr>
          <a:xfrm flipV="1">
            <a:off x="5526183" y="8016632"/>
            <a:ext cx="1453344" cy="653365"/>
          </a:xfrm>
          <a:prstGeom prst="line">
            <a:avLst/>
          </a:prstGeom>
          <a:ln w="19050" cap="flat">
            <a:solidFill>
              <a:srgbClr val="65D0C9"/>
            </a:solidFill>
            <a:prstDash val="solid"/>
            <a:headEnd type="none" w="sm" len="sm"/>
            <a:tailEnd type="none" w="sm" len="sm"/>
          </a:ln>
        </p:spPr>
      </p:sp>
      <p:sp>
        <p:nvSpPr>
          <p:cNvPr id="28" name="AutoShape 28"/>
          <p:cNvSpPr/>
          <p:nvPr/>
        </p:nvSpPr>
        <p:spPr>
          <a:xfrm>
            <a:off x="11141616" y="8023733"/>
            <a:ext cx="1340986" cy="462545"/>
          </a:xfrm>
          <a:prstGeom prst="line">
            <a:avLst/>
          </a:prstGeom>
          <a:ln w="19050" cap="flat">
            <a:solidFill>
              <a:srgbClr val="65D0C9"/>
            </a:solidFill>
            <a:prstDash val="solid"/>
            <a:headEnd type="none" w="sm" len="sm"/>
            <a:tailEnd type="none" w="sm" len="sm"/>
          </a:ln>
        </p:spPr>
      </p:sp>
      <p:sp>
        <p:nvSpPr>
          <p:cNvPr id="29" name="AutoShape 29"/>
          <p:cNvSpPr/>
          <p:nvPr/>
        </p:nvSpPr>
        <p:spPr>
          <a:xfrm flipV="1">
            <a:off x="11086509" y="2349745"/>
            <a:ext cx="802649" cy="802649"/>
          </a:xfrm>
          <a:prstGeom prst="line">
            <a:avLst/>
          </a:prstGeom>
          <a:ln w="19050" cap="flat">
            <a:solidFill>
              <a:srgbClr val="65D0C9"/>
            </a:solidFill>
            <a:prstDash val="solid"/>
            <a:headEnd type="none" w="sm" len="sm"/>
            <a:tailEnd type="none" w="sm" len="sm"/>
          </a:ln>
        </p:spPr>
      </p:sp>
      <p:sp>
        <p:nvSpPr>
          <p:cNvPr id="30" name="AutoShape 30"/>
          <p:cNvSpPr/>
          <p:nvPr/>
        </p:nvSpPr>
        <p:spPr>
          <a:xfrm>
            <a:off x="4343297" y="8660472"/>
            <a:ext cx="1204671" cy="0"/>
          </a:xfrm>
          <a:prstGeom prst="line">
            <a:avLst/>
          </a:prstGeom>
          <a:ln w="19050" cap="flat">
            <a:solidFill>
              <a:srgbClr val="65D0C9"/>
            </a:solidFill>
            <a:prstDash val="solid"/>
            <a:headEnd type="oval" w="lg" len="lg"/>
            <a:tailEnd type="none" w="sm" len="sm"/>
          </a:ln>
        </p:spPr>
      </p:sp>
      <p:sp>
        <p:nvSpPr>
          <p:cNvPr id="31" name="AutoShape 31"/>
          <p:cNvSpPr/>
          <p:nvPr/>
        </p:nvSpPr>
        <p:spPr>
          <a:xfrm>
            <a:off x="3344534" y="5643793"/>
            <a:ext cx="2248402" cy="0"/>
          </a:xfrm>
          <a:prstGeom prst="line">
            <a:avLst/>
          </a:prstGeom>
          <a:ln w="19050" cap="flat">
            <a:solidFill>
              <a:srgbClr val="65D0C9"/>
            </a:solidFill>
            <a:prstDash val="solid"/>
            <a:headEnd type="oval" w="lg" len="lg"/>
            <a:tailEnd type="none" w="sm" len="sm"/>
          </a:ln>
        </p:spPr>
      </p:sp>
      <p:sp>
        <p:nvSpPr>
          <p:cNvPr id="32" name="AutoShape 32"/>
          <p:cNvSpPr/>
          <p:nvPr/>
        </p:nvSpPr>
        <p:spPr>
          <a:xfrm>
            <a:off x="12482602" y="5664935"/>
            <a:ext cx="2050094" cy="0"/>
          </a:xfrm>
          <a:prstGeom prst="line">
            <a:avLst/>
          </a:prstGeom>
          <a:ln w="19050" cap="flat">
            <a:solidFill>
              <a:srgbClr val="65D0C9"/>
            </a:solidFill>
            <a:prstDash val="solid"/>
            <a:headEnd type="none" w="sm" len="sm"/>
            <a:tailEnd type="oval" w="lg" len="lg"/>
          </a:ln>
        </p:spPr>
      </p:sp>
      <p:sp>
        <p:nvSpPr>
          <p:cNvPr id="33" name="AutoShape 33"/>
          <p:cNvSpPr/>
          <p:nvPr/>
        </p:nvSpPr>
        <p:spPr>
          <a:xfrm>
            <a:off x="11897372" y="2354937"/>
            <a:ext cx="1469248" cy="0"/>
          </a:xfrm>
          <a:prstGeom prst="line">
            <a:avLst/>
          </a:prstGeom>
          <a:ln w="19050" cap="flat">
            <a:solidFill>
              <a:srgbClr val="65D0C9"/>
            </a:solidFill>
            <a:prstDash val="solid"/>
            <a:headEnd type="none" w="sm" len="sm"/>
            <a:tailEnd type="oval" w="lg" len="lg"/>
          </a:ln>
        </p:spPr>
      </p:sp>
      <p:sp>
        <p:nvSpPr>
          <p:cNvPr id="34" name="AutoShape 34"/>
          <p:cNvSpPr/>
          <p:nvPr/>
        </p:nvSpPr>
        <p:spPr>
          <a:xfrm flipV="1">
            <a:off x="12482602" y="8374078"/>
            <a:ext cx="790855" cy="112200"/>
          </a:xfrm>
          <a:prstGeom prst="line">
            <a:avLst/>
          </a:prstGeom>
          <a:ln w="19050" cap="flat">
            <a:solidFill>
              <a:srgbClr val="65D0C9"/>
            </a:solidFill>
            <a:prstDash val="solid"/>
            <a:headEnd type="none" w="sm" len="sm"/>
            <a:tailEnd type="oval" w="lg" len="lg"/>
          </a:ln>
        </p:spPr>
      </p:sp>
      <p:sp>
        <p:nvSpPr>
          <p:cNvPr id="35" name="Freeform 35"/>
          <p:cNvSpPr/>
          <p:nvPr/>
        </p:nvSpPr>
        <p:spPr>
          <a:xfrm>
            <a:off x="5836394" y="5235587"/>
            <a:ext cx="858695" cy="858695"/>
          </a:xfrm>
          <a:custGeom>
            <a:avLst/>
            <a:gdLst/>
            <a:ahLst/>
            <a:cxnLst/>
            <a:rect l="l" t="t" r="r" b="b"/>
            <a:pathLst>
              <a:path w="858695" h="858695">
                <a:moveTo>
                  <a:pt x="0" y="0"/>
                </a:moveTo>
                <a:lnTo>
                  <a:pt x="858695" y="0"/>
                </a:lnTo>
                <a:lnTo>
                  <a:pt x="858695" y="858695"/>
                </a:lnTo>
                <a:lnTo>
                  <a:pt x="0" y="858695"/>
                </a:lnTo>
                <a:lnTo>
                  <a:pt x="0" y="0"/>
                </a:lnTo>
                <a:close/>
              </a:path>
            </a:pathLst>
          </a:custGeom>
          <a:blipFill>
            <a:blip r:embed="rId5"/>
            <a:stretch>
              <a:fillRect/>
            </a:stretch>
          </a:blipFill>
        </p:spPr>
      </p:sp>
      <p:sp>
        <p:nvSpPr>
          <p:cNvPr id="36" name="Freeform 36"/>
          <p:cNvSpPr/>
          <p:nvPr/>
        </p:nvSpPr>
        <p:spPr>
          <a:xfrm>
            <a:off x="7104667" y="2650515"/>
            <a:ext cx="1007093" cy="1007093"/>
          </a:xfrm>
          <a:custGeom>
            <a:avLst/>
            <a:gdLst/>
            <a:ahLst/>
            <a:cxnLst/>
            <a:rect l="l" t="t" r="r" b="b"/>
            <a:pathLst>
              <a:path w="1007093" h="1007093">
                <a:moveTo>
                  <a:pt x="0" y="0"/>
                </a:moveTo>
                <a:lnTo>
                  <a:pt x="1007094" y="0"/>
                </a:lnTo>
                <a:lnTo>
                  <a:pt x="1007094" y="1007093"/>
                </a:lnTo>
                <a:lnTo>
                  <a:pt x="0" y="1007093"/>
                </a:lnTo>
                <a:lnTo>
                  <a:pt x="0" y="0"/>
                </a:lnTo>
                <a:close/>
              </a:path>
            </a:pathLst>
          </a:custGeom>
          <a:blipFill>
            <a:blip r:embed="rId6"/>
            <a:stretch>
              <a:fillRect/>
            </a:stretch>
          </a:blipFill>
        </p:spPr>
      </p:sp>
      <p:sp>
        <p:nvSpPr>
          <p:cNvPr id="37" name="Freeform 37"/>
          <p:cNvSpPr/>
          <p:nvPr/>
        </p:nvSpPr>
        <p:spPr>
          <a:xfrm>
            <a:off x="7293364" y="7527655"/>
            <a:ext cx="635976" cy="635976"/>
          </a:xfrm>
          <a:custGeom>
            <a:avLst/>
            <a:gdLst/>
            <a:ahLst/>
            <a:cxnLst/>
            <a:rect l="l" t="t" r="r" b="b"/>
            <a:pathLst>
              <a:path w="635976" h="635976">
                <a:moveTo>
                  <a:pt x="0" y="0"/>
                </a:moveTo>
                <a:lnTo>
                  <a:pt x="635975" y="0"/>
                </a:lnTo>
                <a:lnTo>
                  <a:pt x="635975" y="635976"/>
                </a:lnTo>
                <a:lnTo>
                  <a:pt x="0" y="635976"/>
                </a:lnTo>
                <a:lnTo>
                  <a:pt x="0" y="0"/>
                </a:lnTo>
                <a:close/>
              </a:path>
            </a:pathLst>
          </a:custGeom>
          <a:blipFill>
            <a:blip r:embed="rId7"/>
            <a:stretch>
              <a:fillRect/>
            </a:stretch>
          </a:blipFill>
        </p:spPr>
      </p:sp>
      <p:sp>
        <p:nvSpPr>
          <p:cNvPr id="38" name="Freeform 38"/>
          <p:cNvSpPr/>
          <p:nvPr/>
        </p:nvSpPr>
        <p:spPr>
          <a:xfrm>
            <a:off x="10152718" y="2937527"/>
            <a:ext cx="622938" cy="622938"/>
          </a:xfrm>
          <a:custGeom>
            <a:avLst/>
            <a:gdLst/>
            <a:ahLst/>
            <a:cxnLst/>
            <a:rect l="l" t="t" r="r" b="b"/>
            <a:pathLst>
              <a:path w="622938" h="622938">
                <a:moveTo>
                  <a:pt x="0" y="0"/>
                </a:moveTo>
                <a:lnTo>
                  <a:pt x="622938" y="0"/>
                </a:lnTo>
                <a:lnTo>
                  <a:pt x="622938" y="622939"/>
                </a:lnTo>
                <a:lnTo>
                  <a:pt x="0" y="622939"/>
                </a:lnTo>
                <a:lnTo>
                  <a:pt x="0" y="0"/>
                </a:lnTo>
                <a:close/>
              </a:path>
            </a:pathLst>
          </a:custGeom>
          <a:blipFill>
            <a:blip r:embed="rId8"/>
            <a:stretch>
              <a:fillRect/>
            </a:stretch>
          </a:blipFill>
        </p:spPr>
      </p:sp>
      <p:sp>
        <p:nvSpPr>
          <p:cNvPr id="39" name="Freeform 39"/>
          <p:cNvSpPr/>
          <p:nvPr/>
        </p:nvSpPr>
        <p:spPr>
          <a:xfrm>
            <a:off x="11334159" y="5237769"/>
            <a:ext cx="871568" cy="871568"/>
          </a:xfrm>
          <a:custGeom>
            <a:avLst/>
            <a:gdLst/>
            <a:ahLst/>
            <a:cxnLst/>
            <a:rect l="l" t="t" r="r" b="b"/>
            <a:pathLst>
              <a:path w="871568" h="871568">
                <a:moveTo>
                  <a:pt x="0" y="0"/>
                </a:moveTo>
                <a:lnTo>
                  <a:pt x="871568" y="0"/>
                </a:lnTo>
                <a:lnTo>
                  <a:pt x="871568" y="871568"/>
                </a:lnTo>
                <a:lnTo>
                  <a:pt x="0" y="871568"/>
                </a:lnTo>
                <a:lnTo>
                  <a:pt x="0" y="0"/>
                </a:lnTo>
                <a:close/>
              </a:path>
            </a:pathLst>
          </a:custGeom>
          <a:blipFill>
            <a:blip r:embed="rId9"/>
            <a:stretch>
              <a:fillRect/>
            </a:stretch>
          </a:blipFill>
        </p:spPr>
      </p:sp>
      <p:sp>
        <p:nvSpPr>
          <p:cNvPr id="40" name="Freeform 40"/>
          <p:cNvSpPr/>
          <p:nvPr/>
        </p:nvSpPr>
        <p:spPr>
          <a:xfrm>
            <a:off x="10057306" y="7717376"/>
            <a:ext cx="813762" cy="813762"/>
          </a:xfrm>
          <a:custGeom>
            <a:avLst/>
            <a:gdLst/>
            <a:ahLst/>
            <a:cxnLst/>
            <a:rect l="l" t="t" r="r" b="b"/>
            <a:pathLst>
              <a:path w="813762" h="813762">
                <a:moveTo>
                  <a:pt x="0" y="0"/>
                </a:moveTo>
                <a:lnTo>
                  <a:pt x="813762" y="0"/>
                </a:lnTo>
                <a:lnTo>
                  <a:pt x="813762" y="813762"/>
                </a:lnTo>
                <a:lnTo>
                  <a:pt x="0" y="813762"/>
                </a:lnTo>
                <a:lnTo>
                  <a:pt x="0" y="0"/>
                </a:lnTo>
                <a:close/>
              </a:path>
            </a:pathLst>
          </a:custGeom>
          <a:blipFill>
            <a:blip r:embed="rId10"/>
            <a:stretch>
              <a:fillRect/>
            </a:stretch>
          </a:blipFill>
        </p:spPr>
      </p:sp>
      <p:sp>
        <p:nvSpPr>
          <p:cNvPr id="41" name="TextBox 41"/>
          <p:cNvSpPr txBox="1"/>
          <p:nvPr/>
        </p:nvSpPr>
        <p:spPr>
          <a:xfrm>
            <a:off x="583225" y="1855903"/>
            <a:ext cx="4225192" cy="745094"/>
          </a:xfrm>
          <a:prstGeom prst="rect">
            <a:avLst/>
          </a:prstGeom>
        </p:spPr>
        <p:txBody>
          <a:bodyPr lIns="0" tIns="0" rIns="0" bIns="0" rtlCol="0" anchor="t">
            <a:spAutoFit/>
          </a:bodyPr>
          <a:lstStyle/>
          <a:p>
            <a:pPr algn="l">
              <a:lnSpc>
                <a:spcPts val="2999"/>
              </a:lnSpc>
            </a:pPr>
            <a:r>
              <a:rPr lang="en-US" sz="2777" b="1">
                <a:solidFill>
                  <a:srgbClr val="FFFFFF"/>
                </a:solidFill>
                <a:latin typeface="Open Sans Bold"/>
                <a:ea typeface="Open Sans Bold"/>
                <a:cs typeface="Open Sans Bold"/>
                <a:sym typeface="Open Sans Bold"/>
              </a:rPr>
              <a:t>Application form </a:t>
            </a:r>
          </a:p>
          <a:p>
            <a:pPr marL="0" lvl="0" indent="0" algn="l">
              <a:lnSpc>
                <a:spcPts val="2999"/>
              </a:lnSpc>
              <a:spcBef>
                <a:spcPct val="0"/>
              </a:spcBef>
            </a:pPr>
            <a:endParaRPr lang="en-US" sz="2777" b="1">
              <a:solidFill>
                <a:srgbClr val="FFFFFF"/>
              </a:solidFill>
              <a:latin typeface="Open Sans Bold"/>
              <a:ea typeface="Open Sans Bold"/>
              <a:cs typeface="Open Sans Bold"/>
              <a:sym typeface="Open Sans Bold"/>
            </a:endParaRPr>
          </a:p>
        </p:txBody>
      </p:sp>
      <p:sp>
        <p:nvSpPr>
          <p:cNvPr id="42" name="TextBox 42"/>
          <p:cNvSpPr txBox="1"/>
          <p:nvPr/>
        </p:nvSpPr>
        <p:spPr>
          <a:xfrm>
            <a:off x="13442819" y="1908167"/>
            <a:ext cx="4088388" cy="742348"/>
          </a:xfrm>
          <a:prstGeom prst="rect">
            <a:avLst/>
          </a:prstGeom>
        </p:spPr>
        <p:txBody>
          <a:bodyPr lIns="0" tIns="0" rIns="0" bIns="0" rtlCol="0" anchor="t">
            <a:spAutoFit/>
          </a:bodyPr>
          <a:lstStyle/>
          <a:p>
            <a:pPr algn="l">
              <a:lnSpc>
                <a:spcPts val="2916"/>
              </a:lnSpc>
            </a:pPr>
            <a:r>
              <a:rPr lang="en-US" sz="2700" b="1">
                <a:solidFill>
                  <a:srgbClr val="FFFFFF"/>
                </a:solidFill>
                <a:latin typeface="Open Sans Bold"/>
                <a:ea typeface="Open Sans Bold"/>
                <a:cs typeface="Open Sans Bold"/>
                <a:sym typeface="Open Sans Bold"/>
              </a:rPr>
              <a:t>biometric PHOTOS </a:t>
            </a:r>
          </a:p>
          <a:p>
            <a:pPr marL="0" lvl="0" indent="0" algn="l">
              <a:lnSpc>
                <a:spcPts val="2916"/>
              </a:lnSpc>
              <a:spcBef>
                <a:spcPct val="0"/>
              </a:spcBef>
            </a:pPr>
            <a:endParaRPr lang="en-US" sz="2700" b="1">
              <a:solidFill>
                <a:srgbClr val="FFFFFF"/>
              </a:solidFill>
              <a:latin typeface="Open Sans Bold"/>
              <a:ea typeface="Open Sans Bold"/>
              <a:cs typeface="Open Sans Bold"/>
              <a:sym typeface="Open Sans Bold"/>
            </a:endParaRPr>
          </a:p>
        </p:txBody>
      </p:sp>
      <p:sp>
        <p:nvSpPr>
          <p:cNvPr id="43" name="TextBox 43"/>
          <p:cNvSpPr txBox="1"/>
          <p:nvPr/>
        </p:nvSpPr>
        <p:spPr>
          <a:xfrm>
            <a:off x="13778002" y="4781851"/>
            <a:ext cx="4232681" cy="742348"/>
          </a:xfrm>
          <a:prstGeom prst="rect">
            <a:avLst/>
          </a:prstGeom>
        </p:spPr>
        <p:txBody>
          <a:bodyPr lIns="0" tIns="0" rIns="0" bIns="0" rtlCol="0" anchor="t">
            <a:spAutoFit/>
          </a:bodyPr>
          <a:lstStyle/>
          <a:p>
            <a:pPr marL="0" lvl="0" indent="0" algn="l">
              <a:lnSpc>
                <a:spcPts val="2916"/>
              </a:lnSpc>
              <a:spcBef>
                <a:spcPct val="0"/>
              </a:spcBef>
            </a:pPr>
            <a:r>
              <a:rPr lang="en-US" sz="2700" b="1">
                <a:solidFill>
                  <a:srgbClr val="FFFFFF"/>
                </a:solidFill>
                <a:latin typeface="Open Sans Bold"/>
                <a:ea typeface="Open Sans Bold"/>
                <a:cs typeface="Open Sans Bold"/>
                <a:sym typeface="Open Sans Bold"/>
              </a:rPr>
              <a:t>documents from university</a:t>
            </a:r>
          </a:p>
        </p:txBody>
      </p:sp>
      <p:sp>
        <p:nvSpPr>
          <p:cNvPr id="44" name="TextBox 44"/>
          <p:cNvSpPr txBox="1"/>
          <p:nvPr/>
        </p:nvSpPr>
        <p:spPr>
          <a:xfrm>
            <a:off x="13257967" y="7197824"/>
            <a:ext cx="3942643" cy="384048"/>
          </a:xfrm>
          <a:prstGeom prst="rect">
            <a:avLst/>
          </a:prstGeom>
        </p:spPr>
        <p:txBody>
          <a:bodyPr lIns="0" tIns="0" rIns="0" bIns="0" rtlCol="0" anchor="t">
            <a:spAutoFit/>
          </a:bodyPr>
          <a:lstStyle/>
          <a:p>
            <a:pPr marL="0" lvl="0" indent="0" algn="l">
              <a:lnSpc>
                <a:spcPts val="2916"/>
              </a:lnSpc>
              <a:spcBef>
                <a:spcPct val="0"/>
              </a:spcBef>
            </a:pPr>
            <a:r>
              <a:rPr lang="en-US" sz="2700" b="1" dirty="0" err="1">
                <a:solidFill>
                  <a:srgbClr val="FFFFFF"/>
                </a:solidFill>
                <a:latin typeface="Open Sans Bold"/>
                <a:ea typeface="Open Sans Bold"/>
                <a:cs typeface="Open Sans Bold"/>
                <a:sym typeface="Open Sans Bold"/>
              </a:rPr>
              <a:t>insur</a:t>
            </a:r>
            <a:r>
              <a:rPr lang="pl-PL" sz="2700" b="1" dirty="0">
                <a:solidFill>
                  <a:srgbClr val="FFFFFF"/>
                </a:solidFill>
                <a:latin typeface="Open Sans Bold"/>
                <a:ea typeface="Open Sans Bold"/>
                <a:cs typeface="Open Sans Bold"/>
                <a:sym typeface="Open Sans Bold"/>
              </a:rPr>
              <a:t>a</a:t>
            </a:r>
            <a:r>
              <a:rPr lang="en-US" sz="2700" b="1" dirty="0" err="1">
                <a:solidFill>
                  <a:srgbClr val="FFFFFF"/>
                </a:solidFill>
                <a:latin typeface="Open Sans Bold"/>
                <a:ea typeface="Open Sans Bold"/>
                <a:cs typeface="Open Sans Bold"/>
                <a:sym typeface="Open Sans Bold"/>
              </a:rPr>
              <a:t>nce</a:t>
            </a:r>
            <a:r>
              <a:rPr lang="en-US" sz="2700" b="1" dirty="0">
                <a:solidFill>
                  <a:srgbClr val="FFFFFF"/>
                </a:solidFill>
                <a:latin typeface="Open Sans Bold"/>
                <a:ea typeface="Open Sans Bold"/>
                <a:cs typeface="Open Sans Bold"/>
                <a:sym typeface="Open Sans Bold"/>
              </a:rPr>
              <a:t>/</a:t>
            </a:r>
            <a:r>
              <a:rPr lang="pl-PL" sz="2700" b="1" dirty="0">
                <a:solidFill>
                  <a:srgbClr val="FFFFFF"/>
                </a:solidFill>
                <a:latin typeface="Open Sans Bold"/>
                <a:ea typeface="Open Sans Bold"/>
                <a:cs typeface="Open Sans Bold"/>
                <a:sym typeface="Open Sans Bold"/>
              </a:rPr>
              <a:t>f</a:t>
            </a:r>
            <a:r>
              <a:rPr lang="en-US" sz="2700" b="1" dirty="0" err="1">
                <a:solidFill>
                  <a:srgbClr val="FFFFFF"/>
                </a:solidFill>
                <a:latin typeface="Open Sans Bold"/>
                <a:ea typeface="Open Sans Bold"/>
                <a:cs typeface="Open Sans Bold"/>
                <a:sym typeface="Open Sans Bold"/>
              </a:rPr>
              <a:t>inances</a:t>
            </a:r>
            <a:endParaRPr lang="en-US" sz="2700" b="1" dirty="0">
              <a:solidFill>
                <a:srgbClr val="FFFFFF"/>
              </a:solidFill>
              <a:latin typeface="Open Sans Bold"/>
              <a:ea typeface="Open Sans Bold"/>
              <a:cs typeface="Open Sans Bold"/>
              <a:sym typeface="Open Sans Bold"/>
            </a:endParaRPr>
          </a:p>
        </p:txBody>
      </p:sp>
      <p:sp>
        <p:nvSpPr>
          <p:cNvPr id="45" name="TextBox 45"/>
          <p:cNvSpPr txBox="1"/>
          <p:nvPr/>
        </p:nvSpPr>
        <p:spPr>
          <a:xfrm>
            <a:off x="13273457" y="7688801"/>
            <a:ext cx="4833585" cy="1868304"/>
          </a:xfrm>
          <a:prstGeom prst="rect">
            <a:avLst/>
          </a:prstGeom>
        </p:spPr>
        <p:txBody>
          <a:bodyPr lIns="0" tIns="0" rIns="0" bIns="0" rtlCol="0" anchor="t">
            <a:spAutoFit/>
          </a:bodyPr>
          <a:lstStyle/>
          <a:p>
            <a:pPr marL="392880" lvl="1" indent="-196440" algn="l">
              <a:lnSpc>
                <a:spcPts val="2547"/>
              </a:lnSpc>
              <a:buFont typeface="Arial"/>
              <a:buChar char="•"/>
            </a:pPr>
            <a:r>
              <a:rPr lang="en-US" sz="1819">
                <a:solidFill>
                  <a:srgbClr val="FAFFFC"/>
                </a:solidFill>
                <a:latin typeface="Open Sans"/>
                <a:ea typeface="Open Sans"/>
                <a:cs typeface="Open Sans"/>
                <a:sym typeface="Open Sans"/>
              </a:rPr>
              <a:t>current proof of valid health insurance</a:t>
            </a:r>
          </a:p>
          <a:p>
            <a:pPr marL="392880" lvl="1" indent="-196440" algn="l">
              <a:lnSpc>
                <a:spcPts val="2547"/>
              </a:lnSpc>
              <a:buFont typeface="Arial"/>
              <a:buChar char="•"/>
            </a:pPr>
            <a:r>
              <a:rPr lang="en-US" sz="1819">
                <a:solidFill>
                  <a:srgbClr val="FAFFFC"/>
                </a:solidFill>
                <a:latin typeface="Open Sans"/>
                <a:ea typeface="Open Sans"/>
                <a:cs typeface="Open Sans"/>
                <a:sym typeface="Open Sans"/>
              </a:rPr>
              <a:t>current documents confirming financial resources</a:t>
            </a:r>
          </a:p>
          <a:p>
            <a:pPr marL="392880" lvl="1" indent="-196440" algn="l">
              <a:lnSpc>
                <a:spcPts val="2547"/>
              </a:lnSpc>
              <a:buFont typeface="Arial"/>
              <a:buChar char="•"/>
            </a:pPr>
            <a:r>
              <a:rPr lang="en-US" sz="1819">
                <a:solidFill>
                  <a:srgbClr val="FAFFFC"/>
                </a:solidFill>
                <a:latin typeface="Open Sans"/>
                <a:ea typeface="Open Sans"/>
                <a:cs typeface="Open Sans"/>
                <a:sym typeface="Open Sans"/>
              </a:rPr>
              <a:t>a filled in and signed declaration regarding housing costs </a:t>
            </a:r>
          </a:p>
          <a:p>
            <a:pPr algn="l">
              <a:lnSpc>
                <a:spcPts val="2547"/>
              </a:lnSpc>
            </a:pPr>
            <a:endParaRPr lang="en-US" sz="1819">
              <a:solidFill>
                <a:srgbClr val="FAFFFC"/>
              </a:solidFill>
              <a:latin typeface="Open Sans"/>
              <a:ea typeface="Open Sans"/>
              <a:cs typeface="Open Sans"/>
              <a:sym typeface="Open Sans"/>
            </a:endParaRPr>
          </a:p>
        </p:txBody>
      </p:sp>
      <p:sp>
        <p:nvSpPr>
          <p:cNvPr id="46" name="TextBox 46"/>
          <p:cNvSpPr txBox="1"/>
          <p:nvPr/>
        </p:nvSpPr>
        <p:spPr>
          <a:xfrm>
            <a:off x="612625" y="7883478"/>
            <a:ext cx="4420121" cy="1102473"/>
          </a:xfrm>
          <a:prstGeom prst="rect">
            <a:avLst/>
          </a:prstGeom>
        </p:spPr>
        <p:txBody>
          <a:bodyPr lIns="0" tIns="0" rIns="0" bIns="0" rtlCol="0" anchor="t">
            <a:spAutoFit/>
          </a:bodyPr>
          <a:lstStyle/>
          <a:p>
            <a:pPr algn="l">
              <a:lnSpc>
                <a:spcPts val="2916"/>
              </a:lnSpc>
            </a:pPr>
            <a:r>
              <a:rPr lang="en-US" sz="2700" b="1">
                <a:solidFill>
                  <a:srgbClr val="FFFFFF"/>
                </a:solidFill>
                <a:latin typeface="Open Sans Bold"/>
                <a:ea typeface="Open Sans Bold"/>
                <a:cs typeface="Open Sans Bold"/>
                <a:sym typeface="Open Sans Bold"/>
              </a:rPr>
              <a:t>proof of payment of the stamp duty </a:t>
            </a:r>
          </a:p>
          <a:p>
            <a:pPr marL="0" lvl="0" indent="0" algn="l">
              <a:lnSpc>
                <a:spcPts val="2916"/>
              </a:lnSpc>
              <a:spcBef>
                <a:spcPct val="0"/>
              </a:spcBef>
            </a:pPr>
            <a:endParaRPr lang="en-US" sz="2700" b="1">
              <a:solidFill>
                <a:srgbClr val="FFFFFF"/>
              </a:solidFill>
              <a:latin typeface="Open Sans Bold"/>
              <a:ea typeface="Open Sans Bold"/>
              <a:cs typeface="Open Sans Bold"/>
              <a:sym typeface="Open Sans Bold"/>
            </a:endParaRPr>
          </a:p>
        </p:txBody>
      </p:sp>
      <p:sp>
        <p:nvSpPr>
          <p:cNvPr id="47" name="TextBox 47"/>
          <p:cNvSpPr txBox="1"/>
          <p:nvPr/>
        </p:nvSpPr>
        <p:spPr>
          <a:xfrm>
            <a:off x="583225" y="8641422"/>
            <a:ext cx="3730672" cy="2442400"/>
          </a:xfrm>
          <a:prstGeom prst="rect">
            <a:avLst/>
          </a:prstGeom>
        </p:spPr>
        <p:txBody>
          <a:bodyPr lIns="0" tIns="0" rIns="0" bIns="0" rtlCol="0" anchor="t">
            <a:spAutoFit/>
          </a:bodyPr>
          <a:lstStyle/>
          <a:p>
            <a:pPr marL="372843" lvl="1" indent="-186421" algn="l">
              <a:lnSpc>
                <a:spcPts val="2417"/>
              </a:lnSpc>
              <a:buFont typeface="Arial"/>
              <a:buChar char="•"/>
            </a:pPr>
            <a:r>
              <a:rPr lang="en-US" sz="1726" dirty="0">
                <a:solidFill>
                  <a:srgbClr val="FAFFFC"/>
                </a:solidFill>
                <a:latin typeface="Open Sans"/>
                <a:ea typeface="Open Sans"/>
                <a:cs typeface="Open Sans"/>
                <a:sym typeface="Open Sans"/>
              </a:rPr>
              <a:t>340 PLN</a:t>
            </a:r>
            <a:r>
              <a:rPr lang="pl-PL" sz="1726" dirty="0">
                <a:solidFill>
                  <a:srgbClr val="FAFFFC"/>
                </a:solidFill>
                <a:latin typeface="Open Sans"/>
                <a:ea typeface="Open Sans"/>
                <a:cs typeface="Open Sans"/>
                <a:sym typeface="Open Sans"/>
              </a:rPr>
              <a:t> for the </a:t>
            </a:r>
            <a:r>
              <a:rPr lang="pl-PL" sz="1726" dirty="0" err="1">
                <a:solidFill>
                  <a:srgbClr val="FAFFFC"/>
                </a:solidFill>
                <a:latin typeface="Open Sans"/>
                <a:ea typeface="Open Sans"/>
                <a:cs typeface="Open Sans"/>
                <a:sym typeface="Open Sans"/>
              </a:rPr>
              <a:t>application</a:t>
            </a:r>
            <a:endParaRPr lang="en-US" sz="1726" dirty="0">
              <a:solidFill>
                <a:srgbClr val="FAFFFC"/>
              </a:solidFill>
              <a:latin typeface="Open Sans"/>
              <a:ea typeface="Open Sans"/>
              <a:cs typeface="Open Sans"/>
              <a:sym typeface="Open Sans"/>
            </a:endParaRPr>
          </a:p>
          <a:p>
            <a:pPr marL="372843" lvl="1" indent="-186421" algn="l">
              <a:lnSpc>
                <a:spcPts val="2417"/>
              </a:lnSpc>
              <a:buFont typeface="Arial"/>
              <a:buChar char="•"/>
            </a:pPr>
            <a:r>
              <a:rPr lang="pl-PL" sz="1726" dirty="0">
                <a:solidFill>
                  <a:srgbClr val="FAFFFC"/>
                </a:solidFill>
                <a:latin typeface="Open Sans"/>
                <a:ea typeface="Open Sans"/>
                <a:cs typeface="Open Sans"/>
                <a:sym typeface="Open Sans"/>
              </a:rPr>
              <a:t>with</a:t>
            </a:r>
            <a:r>
              <a:rPr lang="en-US" sz="1726" dirty="0">
                <a:solidFill>
                  <a:srgbClr val="FAFFFC"/>
                </a:solidFill>
                <a:latin typeface="Open Sans"/>
                <a:ea typeface="Open Sans"/>
                <a:cs typeface="Open Sans"/>
                <a:sym typeface="Open Sans"/>
              </a:rPr>
              <a:t>: Proof of payment of the fee for issuing the residence card</a:t>
            </a:r>
            <a:r>
              <a:rPr lang="pl-PL" sz="1726" dirty="0">
                <a:solidFill>
                  <a:srgbClr val="FAFFFC"/>
                </a:solidFill>
                <a:latin typeface="Open Sans"/>
                <a:ea typeface="Open Sans"/>
                <a:cs typeface="Open Sans"/>
                <a:sym typeface="Open Sans"/>
              </a:rPr>
              <a:t> (50 PLN)</a:t>
            </a: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p:txBody>
      </p:sp>
      <p:sp>
        <p:nvSpPr>
          <p:cNvPr id="48" name="TextBox 48"/>
          <p:cNvSpPr txBox="1"/>
          <p:nvPr/>
        </p:nvSpPr>
        <p:spPr>
          <a:xfrm>
            <a:off x="612625" y="2479722"/>
            <a:ext cx="3730672" cy="879592"/>
          </a:xfrm>
          <a:prstGeom prst="rect">
            <a:avLst/>
          </a:prstGeom>
        </p:spPr>
        <p:txBody>
          <a:bodyPr lIns="0" tIns="0" rIns="0" bIns="0" rtlCol="0" anchor="t">
            <a:spAutoFit/>
          </a:bodyPr>
          <a:lstStyle/>
          <a:p>
            <a:pPr marL="372843" lvl="1" indent="-186421" algn="l">
              <a:lnSpc>
                <a:spcPts val="2417"/>
              </a:lnSpc>
              <a:buFont typeface="Arial"/>
              <a:buChar char="•"/>
            </a:pPr>
            <a:r>
              <a:rPr lang="en-US" sz="1726" b="1">
                <a:solidFill>
                  <a:srgbClr val="FAFFFC"/>
                </a:solidFill>
                <a:latin typeface="Open Sans Bold"/>
                <a:ea typeface="Open Sans Bold"/>
                <a:cs typeface="Open Sans Bold"/>
                <a:sym typeface="Open Sans Bold"/>
              </a:rPr>
              <a:t>Annex No. 5 from university</a:t>
            </a:r>
          </a:p>
          <a:p>
            <a:pPr algn="l">
              <a:lnSpc>
                <a:spcPts val="2417"/>
              </a:lnSpc>
            </a:pPr>
            <a:endParaRPr lang="en-US" sz="1726" b="1">
              <a:solidFill>
                <a:srgbClr val="FAFFFC"/>
              </a:solidFill>
              <a:latin typeface="Open Sans Bold"/>
              <a:ea typeface="Open Sans Bold"/>
              <a:cs typeface="Open Sans Bold"/>
              <a:sym typeface="Open Sans Bold"/>
            </a:endParaRPr>
          </a:p>
          <a:p>
            <a:pPr algn="l">
              <a:lnSpc>
                <a:spcPts val="2417"/>
              </a:lnSpc>
            </a:pPr>
            <a:endParaRPr lang="en-US" sz="1726" b="1">
              <a:solidFill>
                <a:srgbClr val="FAFFFC"/>
              </a:solidFill>
              <a:latin typeface="Open Sans Bold"/>
              <a:ea typeface="Open Sans Bold"/>
              <a:cs typeface="Open Sans Bold"/>
              <a:sym typeface="Open Sans Bold"/>
            </a:endParaRPr>
          </a:p>
        </p:txBody>
      </p:sp>
      <p:sp>
        <p:nvSpPr>
          <p:cNvPr id="49" name="TextBox 49"/>
          <p:cNvSpPr txBox="1"/>
          <p:nvPr/>
        </p:nvSpPr>
        <p:spPr>
          <a:xfrm>
            <a:off x="651627" y="4441799"/>
            <a:ext cx="4225192" cy="1115528"/>
          </a:xfrm>
          <a:prstGeom prst="rect">
            <a:avLst/>
          </a:prstGeom>
        </p:spPr>
        <p:txBody>
          <a:bodyPr lIns="0" tIns="0" rIns="0" bIns="0" rtlCol="0" anchor="t">
            <a:spAutoFit/>
          </a:bodyPr>
          <a:lstStyle/>
          <a:p>
            <a:pPr algn="l">
              <a:lnSpc>
                <a:spcPts val="2999"/>
              </a:lnSpc>
            </a:pPr>
            <a:r>
              <a:rPr lang="en-US" sz="2777" b="1">
                <a:solidFill>
                  <a:srgbClr val="FFFFFF"/>
                </a:solidFill>
                <a:latin typeface="Open Sans Bold"/>
                <a:ea typeface="Open Sans Bold"/>
                <a:cs typeface="Open Sans Bold"/>
                <a:sym typeface="Open Sans Bold"/>
              </a:rPr>
              <a:t>photocopy of your passport </a:t>
            </a:r>
          </a:p>
          <a:p>
            <a:pPr marL="0" lvl="0" indent="0" algn="l">
              <a:lnSpc>
                <a:spcPts val="2999"/>
              </a:lnSpc>
              <a:spcBef>
                <a:spcPct val="0"/>
              </a:spcBef>
            </a:pPr>
            <a:endParaRPr lang="en-US" sz="2777" b="1">
              <a:solidFill>
                <a:srgbClr val="FFFFFF"/>
              </a:solidFill>
              <a:latin typeface="Open Sans Bold"/>
              <a:ea typeface="Open Sans Bold"/>
              <a:cs typeface="Open Sans Bold"/>
              <a:sym typeface="Open Sans Bold"/>
            </a:endParaRPr>
          </a:p>
        </p:txBody>
      </p:sp>
      <p:sp>
        <p:nvSpPr>
          <p:cNvPr id="50" name="TextBox 50"/>
          <p:cNvSpPr txBox="1"/>
          <p:nvPr/>
        </p:nvSpPr>
        <p:spPr>
          <a:xfrm>
            <a:off x="13257967" y="2400016"/>
            <a:ext cx="3730672" cy="1476180"/>
          </a:xfrm>
          <a:prstGeom prst="rect">
            <a:avLst/>
          </a:prstGeom>
        </p:spPr>
        <p:txBody>
          <a:bodyPr lIns="0" tIns="0" rIns="0" bIns="0" rtlCol="0" anchor="t">
            <a:spAutoFit/>
          </a:bodyPr>
          <a:lstStyle/>
          <a:p>
            <a:pPr marL="372843" lvl="1" indent="-186421" algn="l">
              <a:lnSpc>
                <a:spcPts val="2417"/>
              </a:lnSpc>
              <a:buFont typeface="Arial"/>
              <a:buChar char="•"/>
            </a:pPr>
            <a:r>
              <a:rPr lang="en-US" sz="1726">
                <a:solidFill>
                  <a:srgbClr val="FAFFFC"/>
                </a:solidFill>
                <a:latin typeface="Open Sans"/>
                <a:ea typeface="Open Sans"/>
                <a:cs typeface="Open Sans"/>
                <a:sym typeface="Open Sans"/>
              </a:rPr>
              <a:t>Valid photo in digital format</a:t>
            </a:r>
          </a:p>
          <a:p>
            <a:pPr algn="l">
              <a:lnSpc>
                <a:spcPts val="2417"/>
              </a:lnSpc>
            </a:pPr>
            <a:endParaRPr lang="en-US" sz="1726">
              <a:solidFill>
                <a:srgbClr val="FAFFFC"/>
              </a:solidFill>
              <a:latin typeface="Open Sans"/>
              <a:ea typeface="Open Sans"/>
              <a:cs typeface="Open Sans"/>
              <a:sym typeface="Open Sans"/>
            </a:endParaRPr>
          </a:p>
          <a:p>
            <a:pPr algn="l">
              <a:lnSpc>
                <a:spcPts val="2417"/>
              </a:lnSpc>
            </a:pPr>
            <a:endParaRPr lang="en-US" sz="1726">
              <a:solidFill>
                <a:srgbClr val="FAFFFC"/>
              </a:solidFill>
              <a:latin typeface="Open Sans"/>
              <a:ea typeface="Open Sans"/>
              <a:cs typeface="Open Sans"/>
              <a:sym typeface="Open Sans"/>
            </a:endParaRPr>
          </a:p>
          <a:p>
            <a:pPr algn="l">
              <a:lnSpc>
                <a:spcPts val="2417"/>
              </a:lnSpc>
            </a:pPr>
            <a:endParaRPr lang="en-US" sz="1726">
              <a:solidFill>
                <a:srgbClr val="FAFFFC"/>
              </a:solidFill>
              <a:latin typeface="Open Sans"/>
              <a:ea typeface="Open Sans"/>
              <a:cs typeface="Open Sans"/>
              <a:sym typeface="Open Sans"/>
            </a:endParaRPr>
          </a:p>
          <a:p>
            <a:pPr algn="l">
              <a:lnSpc>
                <a:spcPts val="2417"/>
              </a:lnSpc>
            </a:pPr>
            <a:endParaRPr lang="en-US" sz="1726">
              <a:solidFill>
                <a:srgbClr val="FAFFFC"/>
              </a:solidFill>
              <a:latin typeface="Open Sans"/>
              <a:ea typeface="Open Sans"/>
              <a:cs typeface="Open Sans"/>
              <a:sym typeface="Open Sans"/>
            </a:endParaRPr>
          </a:p>
        </p:txBody>
      </p:sp>
      <p:sp>
        <p:nvSpPr>
          <p:cNvPr id="51" name="TextBox 51"/>
          <p:cNvSpPr txBox="1"/>
          <p:nvPr/>
        </p:nvSpPr>
        <p:spPr>
          <a:xfrm>
            <a:off x="566864" y="5345149"/>
            <a:ext cx="3730672" cy="2072768"/>
          </a:xfrm>
          <a:prstGeom prst="rect">
            <a:avLst/>
          </a:prstGeom>
        </p:spPr>
        <p:txBody>
          <a:bodyPr lIns="0" tIns="0" rIns="0" bIns="0" rtlCol="0" anchor="t">
            <a:spAutoFit/>
          </a:bodyPr>
          <a:lstStyle/>
          <a:p>
            <a:pPr marL="372843" lvl="1" indent="-186421" algn="l">
              <a:lnSpc>
                <a:spcPts val="2417"/>
              </a:lnSpc>
              <a:buFont typeface="Arial"/>
              <a:buChar char="•"/>
            </a:pPr>
            <a:r>
              <a:rPr lang="en-US" sz="1726" dirty="0">
                <a:solidFill>
                  <a:srgbClr val="FAFFFC"/>
                </a:solidFill>
                <a:latin typeface="Open Sans"/>
                <a:ea typeface="Open Sans"/>
                <a:cs typeface="Open Sans"/>
                <a:sym typeface="Open Sans"/>
              </a:rPr>
              <a:t>Digital image (scan or photo) of all pages of your valid travel document</a:t>
            </a: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a:p>
            <a:pPr algn="l">
              <a:lnSpc>
                <a:spcPts val="2417"/>
              </a:lnSpc>
            </a:pPr>
            <a:endParaRPr lang="en-US" sz="1726" dirty="0">
              <a:solidFill>
                <a:srgbClr val="FAFFFC"/>
              </a:solidFill>
              <a:latin typeface="Open Sans"/>
              <a:ea typeface="Open Sans"/>
              <a:cs typeface="Open Sans"/>
              <a:sym typeface="Open Sans"/>
            </a:endParaRPr>
          </a:p>
        </p:txBody>
      </p:sp>
      <p:sp>
        <p:nvSpPr>
          <p:cNvPr id="52" name="TextBox 52"/>
          <p:cNvSpPr txBox="1"/>
          <p:nvPr/>
        </p:nvSpPr>
        <p:spPr>
          <a:xfrm>
            <a:off x="13457021" y="5690316"/>
            <a:ext cx="3808965" cy="940001"/>
          </a:xfrm>
          <a:prstGeom prst="rect">
            <a:avLst/>
          </a:prstGeom>
        </p:spPr>
        <p:txBody>
          <a:bodyPr lIns="0" tIns="0" rIns="0" bIns="0" rtlCol="0" anchor="t">
            <a:spAutoFit/>
          </a:bodyPr>
          <a:lstStyle/>
          <a:p>
            <a:pPr marL="380667" lvl="1" indent="-190333" algn="l">
              <a:lnSpc>
                <a:spcPts val="2468"/>
              </a:lnSpc>
              <a:buFont typeface="Arial"/>
              <a:buChar char="•"/>
            </a:pPr>
            <a:r>
              <a:rPr lang="en-US" sz="1763" dirty="0">
                <a:solidFill>
                  <a:srgbClr val="FAFFFC"/>
                </a:solidFill>
                <a:latin typeface="Open Sans"/>
                <a:ea typeface="Open Sans"/>
                <a:cs typeface="Open Sans"/>
                <a:sym typeface="Open Sans"/>
              </a:rPr>
              <a:t>Confirmation letter from University with proof of payment of tuition</a:t>
            </a:r>
            <a:r>
              <a:rPr lang="pl-PL" sz="1763" dirty="0">
                <a:solidFill>
                  <a:srgbClr val="FAFFFC"/>
                </a:solidFill>
                <a:latin typeface="Open Sans"/>
                <a:ea typeface="Open Sans"/>
                <a:cs typeface="Open Sans"/>
                <a:sym typeface="Open Sans"/>
              </a:rPr>
              <a:t> </a:t>
            </a:r>
            <a:r>
              <a:rPr lang="en-US" sz="1763" dirty="0">
                <a:solidFill>
                  <a:srgbClr val="FAFFFC"/>
                </a:solidFill>
                <a:latin typeface="Open Sans"/>
                <a:ea typeface="Open Sans"/>
                <a:cs typeface="Open Sans"/>
                <a:sym typeface="Open Sans"/>
              </a:rPr>
              <a:t>fees</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57429" y="-2801946"/>
            <a:ext cx="7885219" cy="4006025"/>
            <a:chOff x="0" y="0"/>
            <a:chExt cx="2076766" cy="1055085"/>
          </a:xfrm>
        </p:grpSpPr>
        <p:sp>
          <p:nvSpPr>
            <p:cNvPr id="4" name="Freeform 4"/>
            <p:cNvSpPr/>
            <p:nvPr/>
          </p:nvSpPr>
          <p:spPr>
            <a:xfrm>
              <a:off x="0" y="0"/>
              <a:ext cx="2076765" cy="1055085"/>
            </a:xfrm>
            <a:custGeom>
              <a:avLst/>
              <a:gdLst/>
              <a:ahLst/>
              <a:cxnLst/>
              <a:rect l="l" t="t" r="r" b="b"/>
              <a:pathLst>
                <a:path w="2076765" h="1055085">
                  <a:moveTo>
                    <a:pt x="9818" y="0"/>
                  </a:moveTo>
                  <a:lnTo>
                    <a:pt x="2066947" y="0"/>
                  </a:lnTo>
                  <a:cubicBezTo>
                    <a:pt x="2069551" y="0"/>
                    <a:pt x="2072049" y="1034"/>
                    <a:pt x="2073890" y="2876"/>
                  </a:cubicBezTo>
                  <a:cubicBezTo>
                    <a:pt x="2075731" y="4717"/>
                    <a:pt x="2076765" y="7214"/>
                    <a:pt x="2076765" y="9818"/>
                  </a:cubicBezTo>
                  <a:lnTo>
                    <a:pt x="2076765" y="1045266"/>
                  </a:lnTo>
                  <a:cubicBezTo>
                    <a:pt x="2076765" y="1047870"/>
                    <a:pt x="2075731" y="1050368"/>
                    <a:pt x="2073890" y="1052209"/>
                  </a:cubicBezTo>
                  <a:cubicBezTo>
                    <a:pt x="2072049" y="1054050"/>
                    <a:pt x="2069551" y="1055085"/>
                    <a:pt x="2066947" y="1055085"/>
                  </a:cubicBezTo>
                  <a:lnTo>
                    <a:pt x="9818" y="1055085"/>
                  </a:lnTo>
                  <a:cubicBezTo>
                    <a:pt x="7214" y="1055085"/>
                    <a:pt x="4717" y="1054050"/>
                    <a:pt x="2876" y="1052209"/>
                  </a:cubicBezTo>
                  <a:cubicBezTo>
                    <a:pt x="1034" y="1050368"/>
                    <a:pt x="0" y="1047870"/>
                    <a:pt x="0" y="1045266"/>
                  </a:cubicBezTo>
                  <a:lnTo>
                    <a:pt x="0" y="9818"/>
                  </a:lnTo>
                  <a:cubicBezTo>
                    <a:pt x="0" y="7214"/>
                    <a:pt x="1034" y="4717"/>
                    <a:pt x="2876" y="2876"/>
                  </a:cubicBezTo>
                  <a:cubicBezTo>
                    <a:pt x="4717" y="1034"/>
                    <a:pt x="7214" y="0"/>
                    <a:pt x="9818" y="0"/>
                  </a:cubicBezTo>
                  <a:close/>
                </a:path>
              </a:pathLst>
            </a:custGeom>
            <a:solidFill>
              <a:srgbClr val="F2F1EC"/>
            </a:solidFill>
            <a:ln cap="sq">
              <a:noFill/>
              <a:prstDash val="solid"/>
              <a:miter/>
            </a:ln>
          </p:spPr>
        </p:sp>
        <p:sp>
          <p:nvSpPr>
            <p:cNvPr id="5" name="TextBox 5"/>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grpSp>
        <p:nvGrpSpPr>
          <p:cNvPr id="6" name="Group 6"/>
          <p:cNvGrpSpPr/>
          <p:nvPr/>
        </p:nvGrpSpPr>
        <p:grpSpPr>
          <a:xfrm>
            <a:off x="2040587" y="2025550"/>
            <a:ext cx="5864250" cy="2979287"/>
            <a:chOff x="0" y="0"/>
            <a:chExt cx="2076766" cy="1055085"/>
          </a:xfrm>
        </p:grpSpPr>
        <p:sp>
          <p:nvSpPr>
            <p:cNvPr id="7" name="Freeform 7"/>
            <p:cNvSpPr/>
            <p:nvPr/>
          </p:nvSpPr>
          <p:spPr>
            <a:xfrm>
              <a:off x="0" y="0"/>
              <a:ext cx="2076765" cy="1055085"/>
            </a:xfrm>
            <a:custGeom>
              <a:avLst/>
              <a:gdLst/>
              <a:ahLst/>
              <a:cxnLst/>
              <a:rect l="l" t="t" r="r" b="b"/>
              <a:pathLst>
                <a:path w="2076765" h="1055085">
                  <a:moveTo>
                    <a:pt x="13202" y="0"/>
                  </a:moveTo>
                  <a:lnTo>
                    <a:pt x="2063564" y="0"/>
                  </a:lnTo>
                  <a:cubicBezTo>
                    <a:pt x="2070855" y="0"/>
                    <a:pt x="2076765" y="5911"/>
                    <a:pt x="2076765" y="13202"/>
                  </a:cubicBezTo>
                  <a:lnTo>
                    <a:pt x="2076765" y="1041883"/>
                  </a:lnTo>
                  <a:cubicBezTo>
                    <a:pt x="2076765" y="1049174"/>
                    <a:pt x="2070855" y="1055085"/>
                    <a:pt x="2063564" y="1055085"/>
                  </a:cubicBezTo>
                  <a:lnTo>
                    <a:pt x="13202" y="1055085"/>
                  </a:lnTo>
                  <a:cubicBezTo>
                    <a:pt x="5911" y="1055085"/>
                    <a:pt x="0" y="1049174"/>
                    <a:pt x="0" y="1041883"/>
                  </a:cubicBezTo>
                  <a:lnTo>
                    <a:pt x="0" y="13202"/>
                  </a:lnTo>
                  <a:cubicBezTo>
                    <a:pt x="0" y="5911"/>
                    <a:pt x="5911" y="0"/>
                    <a:pt x="13202" y="0"/>
                  </a:cubicBezTo>
                  <a:close/>
                </a:path>
              </a:pathLst>
            </a:custGeom>
            <a:solidFill>
              <a:srgbClr val="FCFCFC"/>
            </a:solidFill>
            <a:ln cap="sq">
              <a:noFill/>
              <a:prstDash val="solid"/>
              <a:miter/>
            </a:ln>
          </p:spPr>
        </p:sp>
        <p:sp>
          <p:nvSpPr>
            <p:cNvPr id="8" name="TextBox 8"/>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grpSp>
        <p:nvGrpSpPr>
          <p:cNvPr id="9" name="Group 9"/>
          <p:cNvGrpSpPr/>
          <p:nvPr/>
        </p:nvGrpSpPr>
        <p:grpSpPr>
          <a:xfrm>
            <a:off x="3163792" y="632893"/>
            <a:ext cx="11788500" cy="791613"/>
            <a:chOff x="0" y="0"/>
            <a:chExt cx="15718000" cy="1055484"/>
          </a:xfrm>
        </p:grpSpPr>
        <p:sp>
          <p:nvSpPr>
            <p:cNvPr id="10" name="Freeform 10"/>
            <p:cNvSpPr/>
            <p:nvPr/>
          </p:nvSpPr>
          <p:spPr>
            <a:xfrm>
              <a:off x="0" y="0"/>
              <a:ext cx="15718002" cy="1055484"/>
            </a:xfrm>
            <a:custGeom>
              <a:avLst/>
              <a:gdLst/>
              <a:ahLst/>
              <a:cxnLst/>
              <a:rect l="l" t="t" r="r" b="b"/>
              <a:pathLst>
                <a:path w="15718002" h="1055484">
                  <a:moveTo>
                    <a:pt x="0" y="0"/>
                  </a:moveTo>
                  <a:lnTo>
                    <a:pt x="15718002" y="0"/>
                  </a:lnTo>
                  <a:lnTo>
                    <a:pt x="15718002" y="1055484"/>
                  </a:lnTo>
                  <a:lnTo>
                    <a:pt x="0" y="1055484"/>
                  </a:lnTo>
                  <a:close/>
                </a:path>
              </a:pathLst>
            </a:custGeom>
          </p:spPr>
        </p:sp>
        <p:sp>
          <p:nvSpPr>
            <p:cNvPr id="11" name="TextBox 11"/>
            <p:cNvSpPr txBox="1"/>
            <p:nvPr/>
          </p:nvSpPr>
          <p:spPr>
            <a:xfrm>
              <a:off x="0" y="38100"/>
              <a:ext cx="15718000" cy="1017384"/>
            </a:xfrm>
            <a:prstGeom prst="rect">
              <a:avLst/>
            </a:prstGeom>
          </p:spPr>
          <p:txBody>
            <a:bodyPr lIns="0" tIns="0" rIns="0" bIns="0" rtlCol="0" anchor="ctr"/>
            <a:lstStyle/>
            <a:p>
              <a:pPr algn="ctr">
                <a:lnSpc>
                  <a:spcPts val="4103"/>
                </a:lnSpc>
              </a:pPr>
              <a:r>
                <a:rPr lang="en-US" sz="3799" b="1">
                  <a:solidFill>
                    <a:srgbClr val="FFFFFF"/>
                  </a:solidFill>
                  <a:latin typeface="Open Sans Bold"/>
                  <a:ea typeface="Open Sans Bold"/>
                  <a:cs typeface="Open Sans Bold"/>
                  <a:sym typeface="Open Sans Bold"/>
                </a:rPr>
                <a:t>Documents – Further Details</a:t>
              </a:r>
            </a:p>
          </p:txBody>
        </p:sp>
      </p:grpSp>
      <p:sp>
        <p:nvSpPr>
          <p:cNvPr id="12" name="TextBox 12"/>
          <p:cNvSpPr txBox="1"/>
          <p:nvPr/>
        </p:nvSpPr>
        <p:spPr>
          <a:xfrm>
            <a:off x="14599291" y="5908827"/>
            <a:ext cx="1152188" cy="572964"/>
          </a:xfrm>
          <a:prstGeom prst="rect">
            <a:avLst/>
          </a:prstGeom>
        </p:spPr>
        <p:txBody>
          <a:bodyPr lIns="0" tIns="0" rIns="0" bIns="0" rtlCol="0" anchor="t">
            <a:spAutoFit/>
          </a:bodyPr>
          <a:lstStyle/>
          <a:p>
            <a:pPr algn="ctr">
              <a:lnSpc>
                <a:spcPts val="4673"/>
              </a:lnSpc>
            </a:pPr>
            <a:r>
              <a:rPr lang="en-US" sz="3338" b="1">
                <a:solidFill>
                  <a:srgbClr val="006694"/>
                </a:solidFill>
                <a:latin typeface="Open Sans Bold"/>
                <a:ea typeface="Open Sans Bold"/>
                <a:cs typeface="Open Sans Bold"/>
                <a:sym typeface="Open Sans Bold"/>
              </a:rPr>
              <a:t>80%</a:t>
            </a:r>
          </a:p>
        </p:txBody>
      </p:sp>
      <p:sp>
        <p:nvSpPr>
          <p:cNvPr id="13" name="TextBox 13"/>
          <p:cNvSpPr txBox="1"/>
          <p:nvPr/>
        </p:nvSpPr>
        <p:spPr>
          <a:xfrm>
            <a:off x="13871687" y="2633799"/>
            <a:ext cx="1907132" cy="564782"/>
          </a:xfrm>
          <a:prstGeom prst="rect">
            <a:avLst/>
          </a:prstGeom>
        </p:spPr>
        <p:txBody>
          <a:bodyPr lIns="0" tIns="0" rIns="0" bIns="0" rtlCol="0" anchor="t">
            <a:spAutoFit/>
          </a:bodyPr>
          <a:lstStyle/>
          <a:p>
            <a:pPr algn="l">
              <a:lnSpc>
                <a:spcPts val="4615"/>
              </a:lnSpc>
            </a:pPr>
            <a:r>
              <a:rPr lang="en-US" sz="3296" b="1">
                <a:solidFill>
                  <a:srgbClr val="006694"/>
                </a:solidFill>
                <a:latin typeface="Open Sans Bold"/>
                <a:ea typeface="Open Sans Bold"/>
                <a:cs typeface="Open Sans Bold"/>
                <a:sym typeface="Open Sans Bold"/>
              </a:rPr>
              <a:t>188 718</a:t>
            </a:r>
          </a:p>
        </p:txBody>
      </p:sp>
      <p:grpSp>
        <p:nvGrpSpPr>
          <p:cNvPr id="14" name="Group 14"/>
          <p:cNvGrpSpPr/>
          <p:nvPr/>
        </p:nvGrpSpPr>
        <p:grpSpPr>
          <a:xfrm>
            <a:off x="1985043" y="5398227"/>
            <a:ext cx="5864250" cy="2979287"/>
            <a:chOff x="0" y="0"/>
            <a:chExt cx="2076766" cy="1055085"/>
          </a:xfrm>
        </p:grpSpPr>
        <p:sp>
          <p:nvSpPr>
            <p:cNvPr id="15" name="Freeform 15"/>
            <p:cNvSpPr/>
            <p:nvPr/>
          </p:nvSpPr>
          <p:spPr>
            <a:xfrm>
              <a:off x="0" y="0"/>
              <a:ext cx="2076765" cy="1055085"/>
            </a:xfrm>
            <a:custGeom>
              <a:avLst/>
              <a:gdLst/>
              <a:ahLst/>
              <a:cxnLst/>
              <a:rect l="l" t="t" r="r" b="b"/>
              <a:pathLst>
                <a:path w="2076765" h="1055085">
                  <a:moveTo>
                    <a:pt x="13202" y="0"/>
                  </a:moveTo>
                  <a:lnTo>
                    <a:pt x="2063564" y="0"/>
                  </a:lnTo>
                  <a:cubicBezTo>
                    <a:pt x="2070855" y="0"/>
                    <a:pt x="2076765" y="5911"/>
                    <a:pt x="2076765" y="13202"/>
                  </a:cubicBezTo>
                  <a:lnTo>
                    <a:pt x="2076765" y="1041883"/>
                  </a:lnTo>
                  <a:cubicBezTo>
                    <a:pt x="2076765" y="1049174"/>
                    <a:pt x="2070855" y="1055085"/>
                    <a:pt x="2063564" y="1055085"/>
                  </a:cubicBezTo>
                  <a:lnTo>
                    <a:pt x="13202" y="1055085"/>
                  </a:lnTo>
                  <a:cubicBezTo>
                    <a:pt x="5911" y="1055085"/>
                    <a:pt x="0" y="1049174"/>
                    <a:pt x="0" y="1041883"/>
                  </a:cubicBezTo>
                  <a:lnTo>
                    <a:pt x="0" y="13202"/>
                  </a:lnTo>
                  <a:cubicBezTo>
                    <a:pt x="0" y="5911"/>
                    <a:pt x="5911" y="0"/>
                    <a:pt x="13202" y="0"/>
                  </a:cubicBezTo>
                  <a:close/>
                </a:path>
              </a:pathLst>
            </a:custGeom>
            <a:solidFill>
              <a:srgbClr val="FCFCFC"/>
            </a:solidFill>
            <a:ln cap="sq">
              <a:noFill/>
              <a:prstDash val="solid"/>
              <a:miter/>
            </a:ln>
          </p:spPr>
        </p:sp>
        <p:sp>
          <p:nvSpPr>
            <p:cNvPr id="16" name="TextBox 16"/>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grpSp>
        <p:nvGrpSpPr>
          <p:cNvPr id="17" name="Group 17"/>
          <p:cNvGrpSpPr/>
          <p:nvPr/>
        </p:nvGrpSpPr>
        <p:grpSpPr>
          <a:xfrm>
            <a:off x="10267717" y="2025550"/>
            <a:ext cx="5864250" cy="2979287"/>
            <a:chOff x="0" y="0"/>
            <a:chExt cx="2076766" cy="1055085"/>
          </a:xfrm>
        </p:grpSpPr>
        <p:sp>
          <p:nvSpPr>
            <p:cNvPr id="18" name="Freeform 18"/>
            <p:cNvSpPr/>
            <p:nvPr/>
          </p:nvSpPr>
          <p:spPr>
            <a:xfrm>
              <a:off x="0" y="0"/>
              <a:ext cx="2076765" cy="1055085"/>
            </a:xfrm>
            <a:custGeom>
              <a:avLst/>
              <a:gdLst/>
              <a:ahLst/>
              <a:cxnLst/>
              <a:rect l="l" t="t" r="r" b="b"/>
              <a:pathLst>
                <a:path w="2076765" h="1055085">
                  <a:moveTo>
                    <a:pt x="13202" y="0"/>
                  </a:moveTo>
                  <a:lnTo>
                    <a:pt x="2063564" y="0"/>
                  </a:lnTo>
                  <a:cubicBezTo>
                    <a:pt x="2070855" y="0"/>
                    <a:pt x="2076765" y="5911"/>
                    <a:pt x="2076765" y="13202"/>
                  </a:cubicBezTo>
                  <a:lnTo>
                    <a:pt x="2076765" y="1041883"/>
                  </a:lnTo>
                  <a:cubicBezTo>
                    <a:pt x="2076765" y="1049174"/>
                    <a:pt x="2070855" y="1055085"/>
                    <a:pt x="2063564" y="1055085"/>
                  </a:cubicBezTo>
                  <a:lnTo>
                    <a:pt x="13202" y="1055085"/>
                  </a:lnTo>
                  <a:cubicBezTo>
                    <a:pt x="5911" y="1055085"/>
                    <a:pt x="0" y="1049174"/>
                    <a:pt x="0" y="1041883"/>
                  </a:cubicBezTo>
                  <a:lnTo>
                    <a:pt x="0" y="13202"/>
                  </a:lnTo>
                  <a:cubicBezTo>
                    <a:pt x="0" y="5911"/>
                    <a:pt x="5911" y="0"/>
                    <a:pt x="13202" y="0"/>
                  </a:cubicBezTo>
                  <a:close/>
                </a:path>
              </a:pathLst>
            </a:custGeom>
            <a:solidFill>
              <a:srgbClr val="FCFCFC"/>
            </a:solidFill>
            <a:ln cap="sq">
              <a:noFill/>
              <a:prstDash val="solid"/>
              <a:miter/>
            </a:ln>
          </p:spPr>
        </p:sp>
        <p:sp>
          <p:nvSpPr>
            <p:cNvPr id="19" name="TextBox 19"/>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grpSp>
        <p:nvGrpSpPr>
          <p:cNvPr id="20" name="Group 20"/>
          <p:cNvGrpSpPr/>
          <p:nvPr/>
        </p:nvGrpSpPr>
        <p:grpSpPr>
          <a:xfrm>
            <a:off x="10267717" y="5398227"/>
            <a:ext cx="5864250" cy="2979287"/>
            <a:chOff x="0" y="0"/>
            <a:chExt cx="2076766" cy="1055085"/>
          </a:xfrm>
        </p:grpSpPr>
        <p:sp>
          <p:nvSpPr>
            <p:cNvPr id="21" name="Freeform 21"/>
            <p:cNvSpPr/>
            <p:nvPr/>
          </p:nvSpPr>
          <p:spPr>
            <a:xfrm>
              <a:off x="0" y="0"/>
              <a:ext cx="2076765" cy="1055085"/>
            </a:xfrm>
            <a:custGeom>
              <a:avLst/>
              <a:gdLst/>
              <a:ahLst/>
              <a:cxnLst/>
              <a:rect l="l" t="t" r="r" b="b"/>
              <a:pathLst>
                <a:path w="2076765" h="1055085">
                  <a:moveTo>
                    <a:pt x="13202" y="0"/>
                  </a:moveTo>
                  <a:lnTo>
                    <a:pt x="2063564" y="0"/>
                  </a:lnTo>
                  <a:cubicBezTo>
                    <a:pt x="2070855" y="0"/>
                    <a:pt x="2076765" y="5911"/>
                    <a:pt x="2076765" y="13202"/>
                  </a:cubicBezTo>
                  <a:lnTo>
                    <a:pt x="2076765" y="1041883"/>
                  </a:lnTo>
                  <a:cubicBezTo>
                    <a:pt x="2076765" y="1049174"/>
                    <a:pt x="2070855" y="1055085"/>
                    <a:pt x="2063564" y="1055085"/>
                  </a:cubicBezTo>
                  <a:lnTo>
                    <a:pt x="13202" y="1055085"/>
                  </a:lnTo>
                  <a:cubicBezTo>
                    <a:pt x="5911" y="1055085"/>
                    <a:pt x="0" y="1049174"/>
                    <a:pt x="0" y="1041883"/>
                  </a:cubicBezTo>
                  <a:lnTo>
                    <a:pt x="0" y="13202"/>
                  </a:lnTo>
                  <a:cubicBezTo>
                    <a:pt x="0" y="5911"/>
                    <a:pt x="5911" y="0"/>
                    <a:pt x="13202" y="0"/>
                  </a:cubicBezTo>
                  <a:close/>
                </a:path>
              </a:pathLst>
            </a:custGeom>
            <a:solidFill>
              <a:srgbClr val="FCFCFC"/>
            </a:solidFill>
            <a:ln cap="sq">
              <a:noFill/>
              <a:prstDash val="solid"/>
              <a:miter/>
            </a:ln>
          </p:spPr>
        </p:sp>
        <p:sp>
          <p:nvSpPr>
            <p:cNvPr id="22" name="TextBox 22"/>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sp>
        <p:nvSpPr>
          <p:cNvPr id="23" name="TextBox 23"/>
          <p:cNvSpPr txBox="1"/>
          <p:nvPr/>
        </p:nvSpPr>
        <p:spPr>
          <a:xfrm>
            <a:off x="3521687" y="5626119"/>
            <a:ext cx="3132623" cy="340760"/>
          </a:xfrm>
          <a:prstGeom prst="rect">
            <a:avLst/>
          </a:prstGeom>
        </p:spPr>
        <p:txBody>
          <a:bodyPr lIns="0" tIns="0" rIns="0" bIns="0" rtlCol="0" anchor="t">
            <a:spAutoFit/>
          </a:bodyPr>
          <a:lstStyle/>
          <a:p>
            <a:pPr algn="l">
              <a:lnSpc>
                <a:spcPts val="2742"/>
              </a:lnSpc>
            </a:pPr>
            <a:r>
              <a:rPr lang="en-US" sz="1959" b="1">
                <a:solidFill>
                  <a:srgbClr val="006694"/>
                </a:solidFill>
                <a:latin typeface="Open Sans Bold"/>
                <a:ea typeface="Open Sans Bold"/>
                <a:cs typeface="Open Sans Bold"/>
                <a:sym typeface="Open Sans Bold"/>
              </a:rPr>
              <a:t>Health Insurance</a:t>
            </a:r>
          </a:p>
        </p:txBody>
      </p:sp>
      <p:sp>
        <p:nvSpPr>
          <p:cNvPr id="24" name="TextBox 24"/>
          <p:cNvSpPr txBox="1"/>
          <p:nvPr/>
        </p:nvSpPr>
        <p:spPr>
          <a:xfrm>
            <a:off x="10582042" y="2146563"/>
            <a:ext cx="3132623" cy="366157"/>
          </a:xfrm>
          <a:prstGeom prst="rect">
            <a:avLst/>
          </a:prstGeom>
        </p:spPr>
        <p:txBody>
          <a:bodyPr lIns="0" tIns="0" rIns="0" bIns="0" rtlCol="0" anchor="t">
            <a:spAutoFit/>
          </a:bodyPr>
          <a:lstStyle/>
          <a:p>
            <a:pPr algn="l">
              <a:lnSpc>
                <a:spcPts val="3004"/>
              </a:lnSpc>
            </a:pPr>
            <a:r>
              <a:rPr lang="en-US" sz="2145" b="1">
                <a:solidFill>
                  <a:srgbClr val="006694"/>
                </a:solidFill>
                <a:latin typeface="Open Sans Bold"/>
                <a:ea typeface="Open Sans Bold"/>
                <a:cs typeface="Open Sans Bold"/>
                <a:sym typeface="Open Sans Bold"/>
              </a:rPr>
              <a:t>Financial resources</a:t>
            </a:r>
          </a:p>
        </p:txBody>
      </p:sp>
      <p:sp>
        <p:nvSpPr>
          <p:cNvPr id="25" name="TextBox 25"/>
          <p:cNvSpPr txBox="1"/>
          <p:nvPr/>
        </p:nvSpPr>
        <p:spPr>
          <a:xfrm>
            <a:off x="10468216" y="5566813"/>
            <a:ext cx="3030657" cy="347176"/>
          </a:xfrm>
          <a:prstGeom prst="rect">
            <a:avLst/>
          </a:prstGeom>
        </p:spPr>
        <p:txBody>
          <a:bodyPr lIns="0" tIns="0" rIns="0" bIns="0" rtlCol="0" anchor="t">
            <a:spAutoFit/>
          </a:bodyPr>
          <a:lstStyle/>
          <a:p>
            <a:pPr algn="l">
              <a:lnSpc>
                <a:spcPts val="2914"/>
              </a:lnSpc>
            </a:pPr>
            <a:r>
              <a:rPr lang="en-US" sz="2081" b="1">
                <a:solidFill>
                  <a:srgbClr val="006694"/>
                </a:solidFill>
                <a:latin typeface="Open Sans Bold"/>
                <a:ea typeface="Open Sans Bold"/>
                <a:cs typeface="Open Sans Bold"/>
                <a:sym typeface="Open Sans Bold"/>
              </a:rPr>
              <a:t>Housing costs</a:t>
            </a:r>
          </a:p>
        </p:txBody>
      </p:sp>
      <p:sp>
        <p:nvSpPr>
          <p:cNvPr id="26" name="TextBox 26"/>
          <p:cNvSpPr txBox="1"/>
          <p:nvPr/>
        </p:nvSpPr>
        <p:spPr>
          <a:xfrm>
            <a:off x="3521317" y="2209795"/>
            <a:ext cx="3213577" cy="1795065"/>
          </a:xfrm>
          <a:prstGeom prst="rect">
            <a:avLst/>
          </a:prstGeom>
        </p:spPr>
        <p:txBody>
          <a:bodyPr lIns="0" tIns="0" rIns="0" bIns="0" rtlCol="0" anchor="t">
            <a:spAutoFit/>
          </a:bodyPr>
          <a:lstStyle/>
          <a:p>
            <a:pPr algn="l">
              <a:lnSpc>
                <a:spcPts val="2909"/>
              </a:lnSpc>
            </a:pPr>
            <a:r>
              <a:rPr lang="en-US" sz="2078" b="1">
                <a:solidFill>
                  <a:srgbClr val="006694"/>
                </a:solidFill>
                <a:latin typeface="Open Sans Bold"/>
                <a:ea typeface="Open Sans Bold"/>
                <a:cs typeface="Open Sans Bold"/>
                <a:sym typeface="Open Sans Bold"/>
              </a:rPr>
              <a:t>Confirmation letter from university with Proof of payment of the tuition fee</a:t>
            </a:r>
          </a:p>
          <a:p>
            <a:pPr algn="l">
              <a:lnSpc>
                <a:spcPts val="2909"/>
              </a:lnSpc>
            </a:pPr>
            <a:endParaRPr lang="en-US" sz="2078" b="1">
              <a:solidFill>
                <a:srgbClr val="006694"/>
              </a:solidFill>
              <a:latin typeface="Open Sans Bold"/>
              <a:ea typeface="Open Sans Bold"/>
              <a:cs typeface="Open Sans Bold"/>
              <a:sym typeface="Open Sans Bold"/>
            </a:endParaRPr>
          </a:p>
        </p:txBody>
      </p:sp>
      <p:sp>
        <p:nvSpPr>
          <p:cNvPr id="27" name="AutoShape 27"/>
          <p:cNvSpPr/>
          <p:nvPr/>
        </p:nvSpPr>
        <p:spPr>
          <a:xfrm>
            <a:off x="9058042" y="3019114"/>
            <a:ext cx="0" cy="4590163"/>
          </a:xfrm>
          <a:prstGeom prst="line">
            <a:avLst/>
          </a:prstGeom>
          <a:ln w="38100" cap="flat">
            <a:solidFill>
              <a:srgbClr val="FDFFFF"/>
            </a:solidFill>
            <a:prstDash val="solid"/>
            <a:headEnd type="none" w="sm" len="sm"/>
            <a:tailEnd type="none" w="sm" len="sm"/>
          </a:ln>
        </p:spPr>
      </p:sp>
      <p:sp>
        <p:nvSpPr>
          <p:cNvPr id="28" name="TextBox 28"/>
          <p:cNvSpPr txBox="1"/>
          <p:nvPr/>
        </p:nvSpPr>
        <p:spPr>
          <a:xfrm>
            <a:off x="4398031" y="3636414"/>
            <a:ext cx="3213577" cy="98996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6694"/>
                </a:solidFill>
                <a:latin typeface="Open Sans"/>
                <a:ea typeface="Open Sans"/>
                <a:cs typeface="Open Sans"/>
                <a:sym typeface="Open Sans"/>
              </a:rPr>
              <a:t>confirming the payment of tuition fees in a given semester/academic year</a:t>
            </a:r>
          </a:p>
        </p:txBody>
      </p:sp>
      <p:sp>
        <p:nvSpPr>
          <p:cNvPr id="29" name="Freeform 29"/>
          <p:cNvSpPr/>
          <p:nvPr/>
        </p:nvSpPr>
        <p:spPr>
          <a:xfrm>
            <a:off x="2145846" y="5630399"/>
            <a:ext cx="751709" cy="690206"/>
          </a:xfrm>
          <a:custGeom>
            <a:avLst/>
            <a:gdLst/>
            <a:ahLst/>
            <a:cxnLst/>
            <a:rect l="l" t="t" r="r" b="b"/>
            <a:pathLst>
              <a:path w="751709" h="690206">
                <a:moveTo>
                  <a:pt x="0" y="0"/>
                </a:moveTo>
                <a:lnTo>
                  <a:pt x="751710" y="0"/>
                </a:lnTo>
                <a:lnTo>
                  <a:pt x="751710" y="690206"/>
                </a:lnTo>
                <a:lnTo>
                  <a:pt x="0" y="690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0" name="Freeform 30"/>
          <p:cNvSpPr/>
          <p:nvPr/>
        </p:nvSpPr>
        <p:spPr>
          <a:xfrm>
            <a:off x="2145846" y="2328909"/>
            <a:ext cx="751709" cy="690206"/>
          </a:xfrm>
          <a:custGeom>
            <a:avLst/>
            <a:gdLst/>
            <a:ahLst/>
            <a:cxnLst/>
            <a:rect l="l" t="t" r="r" b="b"/>
            <a:pathLst>
              <a:path w="751709" h="690206">
                <a:moveTo>
                  <a:pt x="0" y="0"/>
                </a:moveTo>
                <a:lnTo>
                  <a:pt x="751710" y="0"/>
                </a:lnTo>
                <a:lnTo>
                  <a:pt x="751710" y="690205"/>
                </a:lnTo>
                <a:lnTo>
                  <a:pt x="0" y="6902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1" name="Freeform 31"/>
          <p:cNvSpPr/>
          <p:nvPr/>
        </p:nvSpPr>
        <p:spPr>
          <a:xfrm>
            <a:off x="15175386" y="2259322"/>
            <a:ext cx="751709" cy="690206"/>
          </a:xfrm>
          <a:custGeom>
            <a:avLst/>
            <a:gdLst/>
            <a:ahLst/>
            <a:cxnLst/>
            <a:rect l="l" t="t" r="r" b="b"/>
            <a:pathLst>
              <a:path w="751709" h="690206">
                <a:moveTo>
                  <a:pt x="0" y="0"/>
                </a:moveTo>
                <a:lnTo>
                  <a:pt x="751709" y="0"/>
                </a:lnTo>
                <a:lnTo>
                  <a:pt x="751709" y="690206"/>
                </a:lnTo>
                <a:lnTo>
                  <a:pt x="0" y="690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2" name="Freeform 32"/>
          <p:cNvSpPr/>
          <p:nvPr/>
        </p:nvSpPr>
        <p:spPr>
          <a:xfrm>
            <a:off x="15175386" y="5630399"/>
            <a:ext cx="751709" cy="690206"/>
          </a:xfrm>
          <a:custGeom>
            <a:avLst/>
            <a:gdLst/>
            <a:ahLst/>
            <a:cxnLst/>
            <a:rect l="l" t="t" r="r" b="b"/>
            <a:pathLst>
              <a:path w="751709" h="690206">
                <a:moveTo>
                  <a:pt x="0" y="0"/>
                </a:moveTo>
                <a:lnTo>
                  <a:pt x="751709" y="0"/>
                </a:lnTo>
                <a:lnTo>
                  <a:pt x="751709" y="690206"/>
                </a:lnTo>
                <a:lnTo>
                  <a:pt x="0" y="690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3" name="TextBox 33"/>
          <p:cNvSpPr txBox="1"/>
          <p:nvPr/>
        </p:nvSpPr>
        <p:spPr>
          <a:xfrm>
            <a:off x="4272840" y="5967758"/>
            <a:ext cx="3213577" cy="1328103"/>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6694"/>
                </a:solidFill>
                <a:latin typeface="Open Sans"/>
                <a:ea typeface="Open Sans"/>
                <a:cs typeface="Open Sans"/>
                <a:sym typeface="Open Sans"/>
              </a:rPr>
              <a:t>Contract with NFZ (National Health System)</a:t>
            </a:r>
          </a:p>
          <a:p>
            <a:pPr marL="410209" lvl="1" indent="-205105" algn="l">
              <a:lnSpc>
                <a:spcPts val="2659"/>
              </a:lnSpc>
              <a:buFont typeface="Arial"/>
              <a:buChar char="•"/>
            </a:pPr>
            <a:r>
              <a:rPr lang="en-US" sz="1899">
                <a:solidFill>
                  <a:srgbClr val="006694"/>
                </a:solidFill>
                <a:latin typeface="Open Sans"/>
                <a:ea typeface="Open Sans"/>
                <a:cs typeface="Open Sans"/>
                <a:sym typeface="Open Sans"/>
              </a:rPr>
              <a:t>proof of payments </a:t>
            </a:r>
          </a:p>
          <a:p>
            <a:pPr algn="l">
              <a:lnSpc>
                <a:spcPts val="2659"/>
              </a:lnSpc>
            </a:pPr>
            <a:endParaRPr lang="en-US" sz="1899">
              <a:solidFill>
                <a:srgbClr val="006694"/>
              </a:solidFill>
              <a:latin typeface="Open Sans"/>
              <a:ea typeface="Open Sans"/>
              <a:cs typeface="Open Sans"/>
              <a:sym typeface="Open Sans"/>
            </a:endParaRPr>
          </a:p>
        </p:txBody>
      </p:sp>
      <p:sp>
        <p:nvSpPr>
          <p:cNvPr id="34" name="TextBox 34"/>
          <p:cNvSpPr txBox="1"/>
          <p:nvPr/>
        </p:nvSpPr>
        <p:spPr>
          <a:xfrm>
            <a:off x="2040587" y="7257761"/>
            <a:ext cx="3213577" cy="1015086"/>
          </a:xfrm>
          <a:prstGeom prst="rect">
            <a:avLst/>
          </a:prstGeom>
        </p:spPr>
        <p:txBody>
          <a:bodyPr lIns="0" tIns="0" rIns="0" bIns="0" rtlCol="0" anchor="t">
            <a:spAutoFit/>
          </a:bodyPr>
          <a:lstStyle/>
          <a:p>
            <a:pPr marL="410209" lvl="1" indent="-205105" algn="l">
              <a:lnSpc>
                <a:spcPts val="2659"/>
              </a:lnSpc>
              <a:buFont typeface="Arial"/>
              <a:buChar char="•"/>
            </a:pPr>
            <a:r>
              <a:rPr lang="en-US" sz="1899" dirty="0">
                <a:solidFill>
                  <a:srgbClr val="006694"/>
                </a:solidFill>
                <a:latin typeface="Open Sans"/>
                <a:ea typeface="Open Sans"/>
                <a:cs typeface="Open Sans"/>
                <a:sym typeface="Open Sans"/>
              </a:rPr>
              <a:t>Private health insurance  that covers all medical </a:t>
            </a:r>
            <a:r>
              <a:rPr lang="en-US" sz="1899" dirty="0" err="1">
                <a:solidFill>
                  <a:srgbClr val="006694"/>
                </a:solidFill>
                <a:latin typeface="Open Sans"/>
                <a:ea typeface="Open Sans"/>
                <a:cs typeface="Open Sans"/>
                <a:sym typeface="Open Sans"/>
              </a:rPr>
              <a:t>expen</a:t>
            </a:r>
            <a:r>
              <a:rPr lang="pl-PL" sz="1899" dirty="0">
                <a:solidFill>
                  <a:srgbClr val="006694"/>
                </a:solidFill>
                <a:latin typeface="Open Sans"/>
                <a:ea typeface="Open Sans"/>
                <a:cs typeface="Open Sans"/>
                <a:sym typeface="Open Sans"/>
              </a:rPr>
              <a:t>s</a:t>
            </a:r>
            <a:r>
              <a:rPr lang="en-US" sz="1899" dirty="0">
                <a:solidFill>
                  <a:srgbClr val="006694"/>
                </a:solidFill>
                <a:latin typeface="Open Sans"/>
                <a:ea typeface="Open Sans"/>
                <a:cs typeface="Open Sans"/>
                <a:sym typeface="Open Sans"/>
              </a:rPr>
              <a:t>es in Poland</a:t>
            </a:r>
          </a:p>
        </p:txBody>
      </p:sp>
      <p:sp>
        <p:nvSpPr>
          <p:cNvPr id="35" name="TextBox 35"/>
          <p:cNvSpPr txBox="1"/>
          <p:nvPr/>
        </p:nvSpPr>
        <p:spPr>
          <a:xfrm>
            <a:off x="10582042" y="2656082"/>
            <a:ext cx="3213577" cy="1990090"/>
          </a:xfrm>
          <a:prstGeom prst="rect">
            <a:avLst/>
          </a:prstGeom>
        </p:spPr>
        <p:txBody>
          <a:bodyPr lIns="0" tIns="0" rIns="0" bIns="0" rtlCol="0" anchor="t">
            <a:spAutoFit/>
          </a:bodyPr>
          <a:lstStyle/>
          <a:p>
            <a:pPr marL="410209" lvl="1" indent="-205105" algn="l">
              <a:lnSpc>
                <a:spcPts val="2659"/>
              </a:lnSpc>
              <a:buFont typeface="Arial"/>
              <a:buChar char="•"/>
            </a:pPr>
            <a:r>
              <a:rPr lang="en-US" sz="1899" dirty="0">
                <a:solidFill>
                  <a:srgbClr val="006694"/>
                </a:solidFill>
                <a:latin typeface="Open Sans"/>
                <a:ea typeface="Open Sans"/>
                <a:cs typeface="Open Sans"/>
                <a:sym typeface="Open Sans"/>
              </a:rPr>
              <a:t>1010PLN per month (823zł *family members), after deducting cost of housing, with reference to the period of studies </a:t>
            </a:r>
          </a:p>
        </p:txBody>
      </p:sp>
      <p:sp>
        <p:nvSpPr>
          <p:cNvPr id="36" name="TextBox 36"/>
          <p:cNvSpPr txBox="1"/>
          <p:nvPr/>
        </p:nvSpPr>
        <p:spPr>
          <a:xfrm>
            <a:off x="10629667" y="5937402"/>
            <a:ext cx="4322625" cy="1323340"/>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6694"/>
                </a:solidFill>
                <a:latin typeface="Open Sans"/>
                <a:ea typeface="Open Sans"/>
                <a:cs typeface="Open Sans"/>
                <a:sym typeface="Open Sans"/>
              </a:rPr>
              <a:t>The cost of living includes: Lease, Utilities, including: energy, gas, water, sewage, waste</a:t>
            </a:r>
          </a:p>
          <a:p>
            <a:pPr algn="l">
              <a:lnSpc>
                <a:spcPts val="2659"/>
              </a:lnSpc>
            </a:pPr>
            <a:endParaRPr lang="en-US" sz="1899">
              <a:solidFill>
                <a:srgbClr val="006694"/>
              </a:solidFill>
              <a:latin typeface="Open Sans"/>
              <a:ea typeface="Open Sans"/>
              <a:cs typeface="Open Sans"/>
              <a:sym typeface="Open Sans"/>
            </a:endParaRPr>
          </a:p>
        </p:txBody>
      </p:sp>
      <p:sp>
        <p:nvSpPr>
          <p:cNvPr id="37" name="TextBox 37"/>
          <p:cNvSpPr txBox="1"/>
          <p:nvPr/>
        </p:nvSpPr>
        <p:spPr>
          <a:xfrm>
            <a:off x="11759047" y="7081866"/>
            <a:ext cx="4225281" cy="1190359"/>
          </a:xfrm>
          <a:prstGeom prst="rect">
            <a:avLst/>
          </a:prstGeom>
        </p:spPr>
        <p:txBody>
          <a:bodyPr lIns="0" tIns="0" rIns="0" bIns="0" rtlCol="0" anchor="t">
            <a:spAutoFit/>
          </a:bodyPr>
          <a:lstStyle/>
          <a:p>
            <a:pPr marL="370806" lvl="1" indent="-185403" algn="l">
              <a:lnSpc>
                <a:spcPts val="2404"/>
              </a:lnSpc>
              <a:buFont typeface="Arial"/>
              <a:buChar char="•"/>
            </a:pPr>
            <a:r>
              <a:rPr lang="en-US" sz="1717" dirty="0">
                <a:solidFill>
                  <a:srgbClr val="006694"/>
                </a:solidFill>
                <a:latin typeface="Open Sans"/>
                <a:ea typeface="Open Sans"/>
                <a:cs typeface="Open Sans"/>
                <a:sym typeface="Open Sans"/>
              </a:rPr>
              <a:t>If you change a place of residence, the office must be informed about it and a new declaration of the cost of residence must be submitted</a:t>
            </a:r>
          </a:p>
        </p:txBody>
      </p:sp>
      <p:sp>
        <p:nvSpPr>
          <p:cNvPr id="38" name="TextBox 34">
            <a:extLst>
              <a:ext uri="{FF2B5EF4-FFF2-40B4-BE49-F238E27FC236}">
                <a16:creationId xmlns:a16="http://schemas.microsoft.com/office/drawing/2014/main" id="{068383CD-007C-4275-833A-B41337149F72}"/>
              </a:ext>
            </a:extLst>
          </p:cNvPr>
          <p:cNvSpPr txBox="1"/>
          <p:nvPr/>
        </p:nvSpPr>
        <p:spPr>
          <a:xfrm>
            <a:off x="13663160" y="3273981"/>
            <a:ext cx="2276535" cy="668837"/>
          </a:xfrm>
          <a:prstGeom prst="rect">
            <a:avLst/>
          </a:prstGeom>
        </p:spPr>
        <p:txBody>
          <a:bodyPr wrap="square" lIns="0" tIns="0" rIns="0" bIns="0" rtlCol="0" anchor="t">
            <a:spAutoFit/>
          </a:bodyPr>
          <a:lstStyle/>
          <a:p>
            <a:pPr marL="410209" lvl="1" indent="-205105" algn="l">
              <a:lnSpc>
                <a:spcPts val="2659"/>
              </a:lnSpc>
              <a:buFont typeface="Arial"/>
              <a:buChar char="•"/>
            </a:pPr>
            <a:r>
              <a:rPr lang="pl-PL" dirty="0">
                <a:solidFill>
                  <a:srgbClr val="006694"/>
                </a:solidFill>
                <a:latin typeface="Open Sans"/>
                <a:ea typeface="Open Sans"/>
                <a:cs typeface="Open Sans"/>
                <a:sym typeface="Open Sans"/>
              </a:rPr>
              <a:t>200/2500 PLN for </a:t>
            </a:r>
          </a:p>
          <a:p>
            <a:pPr marL="205104" lvl="1" algn="l">
              <a:lnSpc>
                <a:spcPts val="2659"/>
              </a:lnSpc>
            </a:pPr>
            <a:r>
              <a:rPr lang="pl-PL" dirty="0">
                <a:solidFill>
                  <a:srgbClr val="006694"/>
                </a:solidFill>
                <a:latin typeface="Open Sans"/>
                <a:ea typeface="Open Sans"/>
                <a:cs typeface="Open Sans"/>
                <a:sym typeface="Open Sans"/>
              </a:rPr>
              <a:t>    the </a:t>
            </a:r>
            <a:r>
              <a:rPr lang="pl-PL" dirty="0" err="1">
                <a:solidFill>
                  <a:srgbClr val="006694"/>
                </a:solidFill>
                <a:latin typeface="Open Sans"/>
                <a:ea typeface="Open Sans"/>
                <a:cs typeface="Open Sans"/>
                <a:sym typeface="Open Sans"/>
              </a:rPr>
              <a:t>flight</a:t>
            </a:r>
            <a:r>
              <a:rPr lang="pl-PL" dirty="0">
                <a:solidFill>
                  <a:srgbClr val="006694"/>
                </a:solidFill>
                <a:latin typeface="Open Sans"/>
                <a:ea typeface="Open Sans"/>
                <a:cs typeface="Open Sans"/>
                <a:sym typeface="Open Sans"/>
              </a:rPr>
              <a:t> </a:t>
            </a:r>
            <a:r>
              <a:rPr lang="pl-PL" dirty="0" err="1">
                <a:solidFill>
                  <a:srgbClr val="006694"/>
                </a:solidFill>
                <a:latin typeface="Open Sans"/>
                <a:ea typeface="Open Sans"/>
                <a:cs typeface="Open Sans"/>
                <a:sym typeface="Open Sans"/>
              </a:rPr>
              <a:t>ticket</a:t>
            </a:r>
            <a:endParaRPr lang="en-US" dirty="0">
              <a:solidFill>
                <a:srgbClr val="006694"/>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2200276" y="2367797"/>
            <a:ext cx="909254" cy="90925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FD3C1"/>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6" name="AutoShape 6"/>
          <p:cNvSpPr/>
          <p:nvPr/>
        </p:nvSpPr>
        <p:spPr>
          <a:xfrm>
            <a:off x="10684220" y="2822424"/>
            <a:ext cx="1303682" cy="0"/>
          </a:xfrm>
          <a:prstGeom prst="line">
            <a:avLst/>
          </a:prstGeom>
          <a:ln w="47625" cap="flat">
            <a:solidFill>
              <a:srgbClr val="FFFDFC"/>
            </a:solidFill>
            <a:prstDash val="sysDash"/>
            <a:headEnd type="oval" w="lg" len="lg"/>
            <a:tailEnd type="none" w="sm" len="sm"/>
          </a:ln>
        </p:spPr>
      </p:sp>
      <p:sp>
        <p:nvSpPr>
          <p:cNvPr id="7" name="AutoShape 7"/>
          <p:cNvSpPr/>
          <p:nvPr/>
        </p:nvSpPr>
        <p:spPr>
          <a:xfrm flipH="1">
            <a:off x="10684220" y="8643937"/>
            <a:ext cx="1341782" cy="0"/>
          </a:xfrm>
          <a:prstGeom prst="line">
            <a:avLst/>
          </a:prstGeom>
          <a:ln w="47625" cap="flat">
            <a:solidFill>
              <a:srgbClr val="FFFDFC"/>
            </a:solidFill>
            <a:prstDash val="sysDash"/>
            <a:headEnd type="oval" w="lg" len="lg"/>
            <a:tailEnd type="none" w="sm" len="sm"/>
          </a:ln>
        </p:spPr>
      </p:sp>
      <p:sp>
        <p:nvSpPr>
          <p:cNvPr id="8" name="AutoShape 8"/>
          <p:cNvSpPr/>
          <p:nvPr/>
        </p:nvSpPr>
        <p:spPr>
          <a:xfrm>
            <a:off x="6992065" y="5709368"/>
            <a:ext cx="4303869" cy="0"/>
          </a:xfrm>
          <a:prstGeom prst="line">
            <a:avLst/>
          </a:prstGeom>
          <a:ln w="47625" cap="flat">
            <a:solidFill>
              <a:srgbClr val="FFFDFC"/>
            </a:solidFill>
            <a:prstDash val="sysDash"/>
            <a:headEnd type="oval" w="lg" len="lg"/>
            <a:tailEnd type="none" w="sm" len="sm"/>
          </a:ln>
        </p:spPr>
      </p:sp>
      <p:sp>
        <p:nvSpPr>
          <p:cNvPr id="9" name="AutoShape 9"/>
          <p:cNvSpPr/>
          <p:nvPr/>
        </p:nvSpPr>
        <p:spPr>
          <a:xfrm rot="-5400000">
            <a:off x="7743644" y="5709368"/>
            <a:ext cx="5869139" cy="0"/>
          </a:xfrm>
          <a:prstGeom prst="line">
            <a:avLst/>
          </a:prstGeom>
          <a:ln w="47625" cap="flat">
            <a:solidFill>
              <a:srgbClr val="FFFDFC"/>
            </a:solidFill>
            <a:prstDash val="sysDash"/>
            <a:headEnd type="oval" w="lg" len="lg"/>
            <a:tailEnd type="none" w="sm" len="sm"/>
          </a:ln>
        </p:spPr>
      </p:sp>
      <p:sp>
        <p:nvSpPr>
          <p:cNvPr id="10" name="AutoShape 10"/>
          <p:cNvSpPr/>
          <p:nvPr/>
        </p:nvSpPr>
        <p:spPr>
          <a:xfrm flipH="1" flipV="1">
            <a:off x="11365113" y="4745043"/>
            <a:ext cx="1289790" cy="17886"/>
          </a:xfrm>
          <a:prstGeom prst="line">
            <a:avLst/>
          </a:prstGeom>
          <a:ln w="47625" cap="flat">
            <a:solidFill>
              <a:srgbClr val="FFFDFC"/>
            </a:solidFill>
            <a:prstDash val="sysDash"/>
            <a:headEnd type="oval" w="lg" len="lg"/>
            <a:tailEnd type="none" w="sm" len="sm"/>
          </a:ln>
        </p:spPr>
      </p:sp>
      <p:sp>
        <p:nvSpPr>
          <p:cNvPr id="11" name="AutoShape 11"/>
          <p:cNvSpPr/>
          <p:nvPr/>
        </p:nvSpPr>
        <p:spPr>
          <a:xfrm flipH="1" flipV="1">
            <a:off x="11283673" y="4739116"/>
            <a:ext cx="12262" cy="1040327"/>
          </a:xfrm>
          <a:prstGeom prst="line">
            <a:avLst/>
          </a:prstGeom>
          <a:ln w="47625" cap="flat">
            <a:solidFill>
              <a:srgbClr val="FFFDFC"/>
            </a:solidFill>
            <a:prstDash val="sysDash"/>
            <a:headEnd type="oval" w="lg" len="lg"/>
            <a:tailEnd type="none" w="sm" len="sm"/>
          </a:ln>
        </p:spPr>
      </p:sp>
      <p:grpSp>
        <p:nvGrpSpPr>
          <p:cNvPr id="12" name="Group 12"/>
          <p:cNvGrpSpPr/>
          <p:nvPr/>
        </p:nvGrpSpPr>
        <p:grpSpPr>
          <a:xfrm>
            <a:off x="5179999" y="2367797"/>
            <a:ext cx="909254" cy="90925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15" name="AutoShape 15"/>
          <p:cNvSpPr/>
          <p:nvPr/>
        </p:nvSpPr>
        <p:spPr>
          <a:xfrm>
            <a:off x="6249737" y="2822424"/>
            <a:ext cx="1303682" cy="0"/>
          </a:xfrm>
          <a:prstGeom prst="line">
            <a:avLst/>
          </a:prstGeom>
          <a:ln w="47625" cap="flat">
            <a:solidFill>
              <a:srgbClr val="FFFDFC"/>
            </a:solidFill>
            <a:prstDash val="sysDash"/>
            <a:headEnd type="oval" w="lg" len="lg"/>
            <a:tailEnd type="none" w="sm" len="sm"/>
          </a:ln>
        </p:spPr>
      </p:sp>
      <p:sp>
        <p:nvSpPr>
          <p:cNvPr id="16" name="AutoShape 16"/>
          <p:cNvSpPr/>
          <p:nvPr/>
        </p:nvSpPr>
        <p:spPr>
          <a:xfrm>
            <a:off x="6249737" y="8620125"/>
            <a:ext cx="1341782" cy="0"/>
          </a:xfrm>
          <a:prstGeom prst="line">
            <a:avLst/>
          </a:prstGeom>
          <a:ln w="47625" cap="flat">
            <a:solidFill>
              <a:srgbClr val="FFFDFC"/>
            </a:solidFill>
            <a:prstDash val="sysDash"/>
            <a:headEnd type="oval" w="lg" len="lg"/>
            <a:tailEnd type="none" w="sm" len="sm"/>
          </a:ln>
        </p:spPr>
      </p:sp>
      <p:sp>
        <p:nvSpPr>
          <p:cNvPr id="17" name="AutoShape 17"/>
          <p:cNvSpPr/>
          <p:nvPr/>
        </p:nvSpPr>
        <p:spPr>
          <a:xfrm rot="-5400000">
            <a:off x="4642662" y="5709368"/>
            <a:ext cx="5869139" cy="0"/>
          </a:xfrm>
          <a:prstGeom prst="line">
            <a:avLst/>
          </a:prstGeom>
          <a:ln w="47625" cap="flat">
            <a:solidFill>
              <a:srgbClr val="FFFDFC"/>
            </a:solidFill>
            <a:prstDash val="sysDash"/>
            <a:headEnd type="oval" w="lg" len="lg"/>
            <a:tailEnd type="none" w="sm" len="sm"/>
          </a:ln>
        </p:spPr>
      </p:sp>
      <p:sp>
        <p:nvSpPr>
          <p:cNvPr id="18" name="AutoShape 18"/>
          <p:cNvSpPr/>
          <p:nvPr/>
        </p:nvSpPr>
        <p:spPr>
          <a:xfrm>
            <a:off x="6249737" y="4739116"/>
            <a:ext cx="670891" cy="0"/>
          </a:xfrm>
          <a:prstGeom prst="line">
            <a:avLst/>
          </a:prstGeom>
          <a:ln w="47625" cap="flat">
            <a:solidFill>
              <a:srgbClr val="FFFDFC"/>
            </a:solidFill>
            <a:prstDash val="sysDash"/>
            <a:headEnd type="oval" w="lg" len="lg"/>
            <a:tailEnd type="none" w="sm" len="sm"/>
          </a:ln>
        </p:spPr>
      </p:sp>
      <p:sp>
        <p:nvSpPr>
          <p:cNvPr id="19" name="AutoShape 19"/>
          <p:cNvSpPr/>
          <p:nvPr/>
        </p:nvSpPr>
        <p:spPr>
          <a:xfrm>
            <a:off x="6249737" y="6679620"/>
            <a:ext cx="670891" cy="0"/>
          </a:xfrm>
          <a:prstGeom prst="line">
            <a:avLst/>
          </a:prstGeom>
          <a:ln w="47625" cap="flat">
            <a:solidFill>
              <a:srgbClr val="FFFDFC"/>
            </a:solidFill>
            <a:prstDash val="sysDash"/>
            <a:headEnd type="oval" w="lg" len="lg"/>
            <a:tailEnd type="none" w="sm" len="sm"/>
          </a:ln>
        </p:spPr>
      </p:sp>
      <p:sp>
        <p:nvSpPr>
          <p:cNvPr id="20" name="AutoShape 20"/>
          <p:cNvSpPr/>
          <p:nvPr/>
        </p:nvSpPr>
        <p:spPr>
          <a:xfrm rot="-5400000">
            <a:off x="5998001" y="5709368"/>
            <a:ext cx="1988130" cy="0"/>
          </a:xfrm>
          <a:prstGeom prst="line">
            <a:avLst/>
          </a:prstGeom>
          <a:ln w="47625" cap="flat">
            <a:solidFill>
              <a:srgbClr val="FFFDFC"/>
            </a:solidFill>
            <a:prstDash val="sysDash"/>
            <a:headEnd type="oval" w="lg" len="lg"/>
            <a:tailEnd type="none" w="sm" len="sm"/>
          </a:ln>
        </p:spPr>
      </p:sp>
      <p:grpSp>
        <p:nvGrpSpPr>
          <p:cNvPr id="21" name="Group 21"/>
          <p:cNvGrpSpPr/>
          <p:nvPr/>
        </p:nvGrpSpPr>
        <p:grpSpPr>
          <a:xfrm>
            <a:off x="8144652" y="4750110"/>
            <a:ext cx="1966141" cy="196614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CF0F3"/>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24" name="Freeform 24"/>
          <p:cNvSpPr/>
          <p:nvPr/>
        </p:nvSpPr>
        <p:spPr>
          <a:xfrm>
            <a:off x="8422271" y="5027729"/>
            <a:ext cx="1410903" cy="1410903"/>
          </a:xfrm>
          <a:custGeom>
            <a:avLst/>
            <a:gdLst/>
            <a:ahLst/>
            <a:cxnLst/>
            <a:rect l="l" t="t" r="r" b="b"/>
            <a:pathLst>
              <a:path w="1410903" h="1410903">
                <a:moveTo>
                  <a:pt x="0" y="0"/>
                </a:moveTo>
                <a:lnTo>
                  <a:pt x="1410903" y="0"/>
                </a:lnTo>
                <a:lnTo>
                  <a:pt x="1410903" y="1410903"/>
                </a:lnTo>
                <a:lnTo>
                  <a:pt x="0" y="1410903"/>
                </a:lnTo>
                <a:lnTo>
                  <a:pt x="0" y="0"/>
                </a:lnTo>
                <a:close/>
              </a:path>
            </a:pathLst>
          </a:custGeom>
          <a:blipFill>
            <a:blip r:embed="rId3"/>
            <a:stretch>
              <a:fillRect/>
            </a:stretch>
          </a:blipFill>
        </p:spPr>
      </p:sp>
      <p:sp>
        <p:nvSpPr>
          <p:cNvPr id="25" name="TextBox 25"/>
          <p:cNvSpPr txBox="1"/>
          <p:nvPr/>
        </p:nvSpPr>
        <p:spPr>
          <a:xfrm>
            <a:off x="3752448" y="1076325"/>
            <a:ext cx="11095576" cy="598933"/>
          </a:xfrm>
          <a:prstGeom prst="rect">
            <a:avLst/>
          </a:prstGeom>
        </p:spPr>
        <p:txBody>
          <a:bodyPr lIns="0" tIns="0" rIns="0" bIns="0" rtlCol="0" anchor="t">
            <a:spAutoFit/>
          </a:bodyPr>
          <a:lstStyle/>
          <a:p>
            <a:pPr marL="0" lvl="0" indent="0" algn="ctr">
              <a:lnSpc>
                <a:spcPts val="4644"/>
              </a:lnSpc>
              <a:spcBef>
                <a:spcPct val="0"/>
              </a:spcBef>
            </a:pPr>
            <a:r>
              <a:rPr lang="en-US" sz="4300" b="1">
                <a:solidFill>
                  <a:srgbClr val="FFFFFF"/>
                </a:solidFill>
                <a:latin typeface="Open Sans Bold"/>
                <a:ea typeface="Open Sans Bold"/>
                <a:cs typeface="Open Sans Bold"/>
                <a:sym typeface="Open Sans Bold"/>
              </a:rPr>
              <a:t>Duration of the residence permit</a:t>
            </a:r>
          </a:p>
        </p:txBody>
      </p:sp>
      <p:sp>
        <p:nvSpPr>
          <p:cNvPr id="26" name="TextBox 26"/>
          <p:cNvSpPr txBox="1"/>
          <p:nvPr/>
        </p:nvSpPr>
        <p:spPr>
          <a:xfrm>
            <a:off x="12342129" y="2524926"/>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02</a:t>
            </a:r>
          </a:p>
        </p:txBody>
      </p:sp>
      <p:sp>
        <p:nvSpPr>
          <p:cNvPr id="27" name="TextBox 27"/>
          <p:cNvSpPr txBox="1"/>
          <p:nvPr/>
        </p:nvSpPr>
        <p:spPr>
          <a:xfrm>
            <a:off x="680265" y="2157642"/>
            <a:ext cx="4290185" cy="448819"/>
          </a:xfrm>
          <a:prstGeom prst="rect">
            <a:avLst/>
          </a:prstGeom>
        </p:spPr>
        <p:txBody>
          <a:bodyPr lIns="0" tIns="0" rIns="0" bIns="0" rtlCol="0" anchor="t">
            <a:spAutoFit/>
          </a:bodyPr>
          <a:lstStyle/>
          <a:p>
            <a:pPr marL="0" lvl="0" indent="0" algn="l">
              <a:lnSpc>
                <a:spcPts val="3456"/>
              </a:lnSpc>
              <a:spcBef>
                <a:spcPct val="0"/>
              </a:spcBef>
            </a:pPr>
            <a:r>
              <a:rPr lang="en-US" sz="3200" b="1" u="none" strike="noStrike">
                <a:solidFill>
                  <a:srgbClr val="FFFFFF"/>
                </a:solidFill>
                <a:latin typeface="Open Sans Bold"/>
                <a:ea typeface="Open Sans Bold"/>
                <a:cs typeface="Open Sans Bold"/>
                <a:sym typeface="Open Sans Bold"/>
              </a:rPr>
              <a:t> </a:t>
            </a:r>
          </a:p>
        </p:txBody>
      </p:sp>
      <p:sp>
        <p:nvSpPr>
          <p:cNvPr id="28" name="TextBox 28"/>
          <p:cNvSpPr txBox="1"/>
          <p:nvPr/>
        </p:nvSpPr>
        <p:spPr>
          <a:xfrm>
            <a:off x="5321852" y="2524926"/>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01</a:t>
            </a:r>
          </a:p>
        </p:txBody>
      </p:sp>
      <p:sp>
        <p:nvSpPr>
          <p:cNvPr id="29" name="TextBox 29"/>
          <p:cNvSpPr txBox="1"/>
          <p:nvPr/>
        </p:nvSpPr>
        <p:spPr>
          <a:xfrm>
            <a:off x="1083927" y="6382333"/>
            <a:ext cx="4537160" cy="885825"/>
          </a:xfrm>
          <a:prstGeom prst="rect">
            <a:avLst/>
          </a:prstGeom>
        </p:spPr>
        <p:txBody>
          <a:bodyPr lIns="0" tIns="0" rIns="0" bIns="0" rtlCol="0" anchor="t">
            <a:spAutoFit/>
          </a:bodyPr>
          <a:lstStyle/>
          <a:p>
            <a:pPr algn="ctr">
              <a:lnSpc>
                <a:spcPts val="2399"/>
              </a:lnSpc>
            </a:pPr>
            <a:r>
              <a:rPr lang="en-US" sz="1999">
                <a:solidFill>
                  <a:srgbClr val="FFFFFF"/>
                </a:solidFill>
                <a:latin typeface="Open Sans"/>
                <a:ea typeface="Open Sans"/>
                <a:cs typeface="Open Sans"/>
                <a:sym typeface="Open Sans"/>
              </a:rPr>
              <a:t>2 years if the studies are covered by the EU program etc.</a:t>
            </a:r>
          </a:p>
          <a:p>
            <a:pPr algn="ctr">
              <a:lnSpc>
                <a:spcPts val="2399"/>
              </a:lnSpc>
            </a:pPr>
            <a:endParaRPr lang="en-US" sz="1999">
              <a:solidFill>
                <a:srgbClr val="FFFFFF"/>
              </a:solidFill>
              <a:latin typeface="Open Sans"/>
              <a:ea typeface="Open Sans"/>
              <a:cs typeface="Open Sans"/>
              <a:sym typeface="Open Sans"/>
            </a:endParaRPr>
          </a:p>
        </p:txBody>
      </p:sp>
      <p:sp>
        <p:nvSpPr>
          <p:cNvPr id="30" name="TextBox 30"/>
          <p:cNvSpPr txBox="1"/>
          <p:nvPr/>
        </p:nvSpPr>
        <p:spPr>
          <a:xfrm>
            <a:off x="1417345" y="8122989"/>
            <a:ext cx="3261940" cy="1114425"/>
          </a:xfrm>
          <a:prstGeom prst="rect">
            <a:avLst/>
          </a:prstGeom>
        </p:spPr>
        <p:txBody>
          <a:bodyPr lIns="0" tIns="0" rIns="0" bIns="0" rtlCol="0" anchor="t">
            <a:spAutoFit/>
          </a:bodyPr>
          <a:lstStyle/>
          <a:p>
            <a:pPr algn="ctr">
              <a:lnSpc>
                <a:spcPts val="2999"/>
              </a:lnSpc>
            </a:pPr>
            <a:r>
              <a:rPr lang="en-US" sz="2499">
                <a:solidFill>
                  <a:srgbClr val="FFFFFF"/>
                </a:solidFill>
                <a:latin typeface="Open Sans"/>
                <a:ea typeface="Open Sans"/>
                <a:cs typeface="Open Sans"/>
                <a:sym typeface="Open Sans"/>
              </a:rPr>
              <a:t>PHD STUDENTS! </a:t>
            </a:r>
          </a:p>
          <a:p>
            <a:pPr algn="ctr">
              <a:lnSpc>
                <a:spcPts val="2999"/>
              </a:lnSpc>
            </a:pPr>
            <a:r>
              <a:rPr lang="en-US" sz="2499">
                <a:solidFill>
                  <a:srgbClr val="FFFFFF"/>
                </a:solidFill>
                <a:latin typeface="Open Sans"/>
                <a:ea typeface="Open Sans"/>
                <a:cs typeface="Open Sans"/>
                <a:sym typeface="Open Sans"/>
              </a:rPr>
              <a:t>2 YEARS &amp; 6 months</a:t>
            </a:r>
          </a:p>
          <a:p>
            <a:pPr algn="ctr">
              <a:lnSpc>
                <a:spcPts val="2999"/>
              </a:lnSpc>
            </a:pPr>
            <a:endParaRPr lang="en-US" sz="2499">
              <a:solidFill>
                <a:srgbClr val="FFFFFF"/>
              </a:solidFill>
              <a:latin typeface="Open Sans"/>
              <a:ea typeface="Open Sans"/>
              <a:cs typeface="Open Sans"/>
              <a:sym typeface="Open Sans"/>
            </a:endParaRPr>
          </a:p>
        </p:txBody>
      </p:sp>
      <p:sp>
        <p:nvSpPr>
          <p:cNvPr id="31" name="TextBox 31"/>
          <p:cNvSpPr txBox="1"/>
          <p:nvPr/>
        </p:nvSpPr>
        <p:spPr>
          <a:xfrm>
            <a:off x="13387033" y="4550718"/>
            <a:ext cx="3781188" cy="1228725"/>
          </a:xfrm>
          <a:prstGeom prst="rect">
            <a:avLst/>
          </a:prstGeom>
        </p:spPr>
        <p:txBody>
          <a:bodyPr lIns="0" tIns="0" rIns="0" bIns="0" rtlCol="0" anchor="t">
            <a:spAutoFit/>
          </a:bodyPr>
          <a:lstStyle/>
          <a:p>
            <a:pPr algn="ctr">
              <a:lnSpc>
                <a:spcPts val="2400"/>
              </a:lnSpc>
            </a:pPr>
            <a:r>
              <a:rPr lang="en-US" sz="2000" dirty="0">
                <a:solidFill>
                  <a:srgbClr val="FFFFFF"/>
                </a:solidFill>
                <a:latin typeface="Open Sans"/>
                <a:ea typeface="Open Sans"/>
                <a:cs typeface="Open Sans"/>
                <a:sym typeface="Open Sans"/>
              </a:rPr>
              <a:t>The duration of studies extended by 3 months, but no longer than 3 years</a:t>
            </a:r>
          </a:p>
          <a:p>
            <a:pPr algn="ctr">
              <a:lnSpc>
                <a:spcPts val="2400"/>
              </a:lnSpc>
            </a:pPr>
            <a:endParaRPr lang="en-US" sz="2000" dirty="0">
              <a:solidFill>
                <a:srgbClr val="FFFFFF"/>
              </a:solidFill>
              <a:latin typeface="Open Sans"/>
              <a:ea typeface="Open Sans"/>
              <a:cs typeface="Open Sans"/>
              <a:sym typeface="Open Sans"/>
            </a:endParaRPr>
          </a:p>
        </p:txBody>
      </p:sp>
      <p:sp>
        <p:nvSpPr>
          <p:cNvPr id="32" name="TextBox 32"/>
          <p:cNvSpPr txBox="1"/>
          <p:nvPr/>
        </p:nvSpPr>
        <p:spPr>
          <a:xfrm>
            <a:off x="857521" y="2341411"/>
            <a:ext cx="3884329" cy="1228725"/>
          </a:xfrm>
          <a:prstGeom prst="rect">
            <a:avLst/>
          </a:prstGeom>
        </p:spPr>
        <p:txBody>
          <a:bodyPr lIns="0" tIns="0" rIns="0" bIns="0" rtlCol="0" anchor="t">
            <a:spAutoFit/>
          </a:bodyPr>
          <a:lstStyle/>
          <a:p>
            <a:pPr algn="ctr">
              <a:lnSpc>
                <a:spcPts val="2400"/>
              </a:lnSpc>
            </a:pPr>
            <a:r>
              <a:rPr lang="en-US" sz="2000">
                <a:solidFill>
                  <a:srgbClr val="FFFFFF"/>
                </a:solidFill>
                <a:latin typeface="Open Sans"/>
                <a:ea typeface="Open Sans"/>
                <a:cs typeface="Open Sans"/>
                <a:sym typeface="Open Sans"/>
              </a:rPr>
              <a:t>The first permit (the first year of first / second cycle studies) is granted for a period of:</a:t>
            </a:r>
          </a:p>
          <a:p>
            <a:pPr algn="ctr">
              <a:lnSpc>
                <a:spcPts val="2400"/>
              </a:lnSpc>
            </a:pPr>
            <a:endParaRPr lang="en-US" sz="2000">
              <a:solidFill>
                <a:srgbClr val="FFFFFF"/>
              </a:solidFill>
              <a:latin typeface="Open Sans"/>
              <a:ea typeface="Open Sans"/>
              <a:cs typeface="Open Sans"/>
              <a:sym typeface="Open Sans"/>
            </a:endParaRPr>
          </a:p>
        </p:txBody>
      </p:sp>
      <p:sp>
        <p:nvSpPr>
          <p:cNvPr id="33" name="TextBox 33"/>
          <p:cNvSpPr txBox="1"/>
          <p:nvPr/>
        </p:nvSpPr>
        <p:spPr>
          <a:xfrm>
            <a:off x="13866890" y="2268824"/>
            <a:ext cx="2998813" cy="1533525"/>
          </a:xfrm>
          <a:prstGeom prst="rect">
            <a:avLst/>
          </a:prstGeom>
        </p:spPr>
        <p:txBody>
          <a:bodyPr lIns="0" tIns="0" rIns="0" bIns="0" rtlCol="0" anchor="t">
            <a:spAutoFit/>
          </a:bodyPr>
          <a:lstStyle/>
          <a:p>
            <a:pPr algn="ctr">
              <a:lnSpc>
                <a:spcPts val="2400"/>
              </a:lnSpc>
            </a:pPr>
            <a:r>
              <a:rPr lang="en-US" sz="2000">
                <a:solidFill>
                  <a:srgbClr val="FFFFFF"/>
                </a:solidFill>
                <a:latin typeface="Open Sans"/>
                <a:ea typeface="Open Sans"/>
                <a:cs typeface="Open Sans"/>
                <a:sym typeface="Open Sans"/>
              </a:rPr>
              <a:t>The next permit (the subsequent year of study) is granted for a period of:</a:t>
            </a:r>
          </a:p>
          <a:p>
            <a:pPr algn="ctr">
              <a:lnSpc>
                <a:spcPts val="2400"/>
              </a:lnSpc>
            </a:pPr>
            <a:endParaRPr lang="en-US" sz="2000">
              <a:solidFill>
                <a:srgbClr val="FFFFFF"/>
              </a:solidFill>
              <a:latin typeface="Open Sans"/>
              <a:ea typeface="Open Sans"/>
              <a:cs typeface="Open Sans"/>
              <a:sym typeface="Open Sans"/>
            </a:endParaRPr>
          </a:p>
        </p:txBody>
      </p:sp>
      <p:sp>
        <p:nvSpPr>
          <p:cNvPr id="34" name="TextBox 34"/>
          <p:cNvSpPr txBox="1"/>
          <p:nvPr/>
        </p:nvSpPr>
        <p:spPr>
          <a:xfrm>
            <a:off x="290414" y="4298776"/>
            <a:ext cx="5911698" cy="1228725"/>
          </a:xfrm>
          <a:prstGeom prst="rect">
            <a:avLst/>
          </a:prstGeom>
        </p:spPr>
        <p:txBody>
          <a:bodyPr lIns="0" tIns="0" rIns="0" bIns="0" rtlCol="0" anchor="t">
            <a:spAutoFit/>
          </a:bodyPr>
          <a:lstStyle/>
          <a:p>
            <a:pPr algn="ctr">
              <a:lnSpc>
                <a:spcPts val="2400"/>
              </a:lnSpc>
            </a:pPr>
            <a:r>
              <a:rPr lang="en-US" sz="2000">
                <a:solidFill>
                  <a:srgbClr val="FFFFFF"/>
                </a:solidFill>
                <a:latin typeface="Open Sans"/>
                <a:ea typeface="Open Sans"/>
                <a:cs typeface="Open Sans"/>
                <a:sym typeface="Open Sans"/>
              </a:rPr>
              <a:t>15 months for the duration of the academic year or studies extended by 3 months - if the study period is shorter than 15 months</a:t>
            </a:r>
          </a:p>
          <a:p>
            <a:pPr algn="ctr">
              <a:lnSpc>
                <a:spcPts val="2400"/>
              </a:lnSpc>
            </a:pPr>
            <a:endParaRPr lang="en-US" sz="2000">
              <a:solidFill>
                <a:srgbClr val="FFFFFF"/>
              </a:solidFill>
              <a:latin typeface="Open Sans"/>
              <a:ea typeface="Open Sans"/>
              <a:cs typeface="Open Sans"/>
              <a:sym typeface="Open Sans"/>
            </a:endParaRPr>
          </a:p>
        </p:txBody>
      </p:sp>
      <p:sp>
        <p:nvSpPr>
          <p:cNvPr id="35" name="TextBox 35"/>
          <p:cNvSpPr txBox="1"/>
          <p:nvPr/>
        </p:nvSpPr>
        <p:spPr>
          <a:xfrm>
            <a:off x="13487400" y="7371622"/>
            <a:ext cx="3378303" cy="2294859"/>
          </a:xfrm>
          <a:prstGeom prst="rect">
            <a:avLst/>
          </a:prstGeom>
        </p:spPr>
        <p:txBody>
          <a:bodyPr wrap="square" lIns="0" tIns="0" rIns="0" bIns="0" rtlCol="0" anchor="t">
            <a:spAutoFit/>
          </a:bodyPr>
          <a:lstStyle/>
          <a:p>
            <a:pPr algn="ctr">
              <a:lnSpc>
                <a:spcPts val="2999"/>
              </a:lnSpc>
            </a:pPr>
            <a:r>
              <a:rPr lang="en-US" sz="2499" dirty="0">
                <a:solidFill>
                  <a:srgbClr val="FFFFFF"/>
                </a:solidFill>
                <a:latin typeface="Open Sans"/>
                <a:ea typeface="Open Sans"/>
                <a:cs typeface="Open Sans"/>
                <a:sym typeface="Open Sans"/>
              </a:rPr>
              <a:t>PHD students: The duration of studies extended by 6 months, but no longer than 3 years</a:t>
            </a:r>
          </a:p>
          <a:p>
            <a:pPr algn="ctr">
              <a:lnSpc>
                <a:spcPts val="2999"/>
              </a:lnSpc>
            </a:pPr>
            <a:endParaRPr lang="en-US" sz="2499" dirty="0">
              <a:solidFill>
                <a:srgbClr val="FFFFFF"/>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4873862" y="780669"/>
            <a:ext cx="11095576" cy="534163"/>
          </a:xfrm>
          <a:prstGeom prst="rect">
            <a:avLst/>
          </a:prstGeom>
        </p:spPr>
        <p:txBody>
          <a:bodyPr lIns="0" tIns="0" rIns="0" bIns="0" rtlCol="0" anchor="t">
            <a:spAutoFit/>
          </a:bodyPr>
          <a:lstStyle/>
          <a:p>
            <a:pPr marL="0" lvl="0" indent="0" algn="ctr">
              <a:lnSpc>
                <a:spcPts val="4104"/>
              </a:lnSpc>
              <a:spcBef>
                <a:spcPct val="0"/>
              </a:spcBef>
            </a:pPr>
            <a:r>
              <a:rPr lang="en-US" sz="3800" b="1">
                <a:solidFill>
                  <a:srgbClr val="FFFFFF"/>
                </a:solidFill>
                <a:latin typeface="Open Sans Bold"/>
                <a:ea typeface="Open Sans Bold"/>
                <a:cs typeface="Open Sans Bold"/>
                <a:sym typeface="Open Sans Bold"/>
              </a:rPr>
              <a:t>Residence card</a:t>
            </a:r>
          </a:p>
        </p:txBody>
      </p:sp>
      <p:sp>
        <p:nvSpPr>
          <p:cNvPr id="4" name="Freeform 4"/>
          <p:cNvSpPr/>
          <p:nvPr/>
        </p:nvSpPr>
        <p:spPr>
          <a:xfrm>
            <a:off x="14477237" y="-1162092"/>
            <a:ext cx="7315200" cy="3429000"/>
          </a:xfrm>
          <a:custGeom>
            <a:avLst/>
            <a:gdLst/>
            <a:ahLst/>
            <a:cxnLst/>
            <a:rect l="l" t="t" r="r" b="b"/>
            <a:pathLst>
              <a:path w="7315200" h="3429000">
                <a:moveTo>
                  <a:pt x="0" y="0"/>
                </a:moveTo>
                <a:lnTo>
                  <a:pt x="7315200" y="0"/>
                </a:lnTo>
                <a:lnTo>
                  <a:pt x="7315200" y="3429000"/>
                </a:lnTo>
                <a:lnTo>
                  <a:pt x="0" y="3429000"/>
                </a:lnTo>
                <a:lnTo>
                  <a:pt x="0" y="0"/>
                </a:lnTo>
                <a:close/>
              </a:path>
            </a:pathLst>
          </a:custGeom>
          <a:blipFill>
            <a:blip r:embed="rId3">
              <a:alphaModFix amt="6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049088" y="1895161"/>
            <a:ext cx="5197293" cy="1585174"/>
          </a:xfrm>
          <a:custGeom>
            <a:avLst/>
            <a:gdLst/>
            <a:ahLst/>
            <a:cxnLst/>
            <a:rect l="l" t="t" r="r" b="b"/>
            <a:pathLst>
              <a:path w="5197293" h="1585174">
                <a:moveTo>
                  <a:pt x="0" y="0"/>
                </a:moveTo>
                <a:lnTo>
                  <a:pt x="5197292" y="0"/>
                </a:lnTo>
                <a:lnTo>
                  <a:pt x="5197292" y="1585174"/>
                </a:lnTo>
                <a:lnTo>
                  <a:pt x="0" y="15851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6565741" y="1895161"/>
            <a:ext cx="5197293" cy="1585174"/>
          </a:xfrm>
          <a:custGeom>
            <a:avLst/>
            <a:gdLst/>
            <a:ahLst/>
            <a:cxnLst/>
            <a:rect l="l" t="t" r="r" b="b"/>
            <a:pathLst>
              <a:path w="5197293" h="1585174">
                <a:moveTo>
                  <a:pt x="0" y="0"/>
                </a:moveTo>
                <a:lnTo>
                  <a:pt x="5197293" y="0"/>
                </a:lnTo>
                <a:lnTo>
                  <a:pt x="5197293" y="1585174"/>
                </a:lnTo>
                <a:lnTo>
                  <a:pt x="0" y="1585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12082395" y="1895161"/>
            <a:ext cx="5197293" cy="1585174"/>
          </a:xfrm>
          <a:custGeom>
            <a:avLst/>
            <a:gdLst/>
            <a:ahLst/>
            <a:cxnLst/>
            <a:rect l="l" t="t" r="r" b="b"/>
            <a:pathLst>
              <a:path w="5197293" h="1585174">
                <a:moveTo>
                  <a:pt x="0" y="0"/>
                </a:moveTo>
                <a:lnTo>
                  <a:pt x="5197293" y="0"/>
                </a:lnTo>
                <a:lnTo>
                  <a:pt x="5197293" y="1585174"/>
                </a:lnTo>
                <a:lnTo>
                  <a:pt x="0" y="15851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12062007" y="4659757"/>
            <a:ext cx="5197293" cy="1585174"/>
          </a:xfrm>
          <a:custGeom>
            <a:avLst/>
            <a:gdLst/>
            <a:ahLst/>
            <a:cxnLst/>
            <a:rect l="l" t="t" r="r" b="b"/>
            <a:pathLst>
              <a:path w="5197293" h="1585174">
                <a:moveTo>
                  <a:pt x="0" y="0"/>
                </a:moveTo>
                <a:lnTo>
                  <a:pt x="5197293" y="0"/>
                </a:lnTo>
                <a:lnTo>
                  <a:pt x="5197293" y="1585174"/>
                </a:lnTo>
                <a:lnTo>
                  <a:pt x="0" y="15851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Freeform 9"/>
          <p:cNvSpPr/>
          <p:nvPr/>
        </p:nvSpPr>
        <p:spPr>
          <a:xfrm>
            <a:off x="1782564" y="3914606"/>
            <a:ext cx="4115707" cy="169773"/>
          </a:xfrm>
          <a:custGeom>
            <a:avLst/>
            <a:gdLst/>
            <a:ahLst/>
            <a:cxnLst/>
            <a:rect l="l" t="t" r="r" b="b"/>
            <a:pathLst>
              <a:path w="4115707" h="169773">
                <a:moveTo>
                  <a:pt x="0" y="0"/>
                </a:moveTo>
                <a:lnTo>
                  <a:pt x="4115707" y="0"/>
                </a:lnTo>
                <a:lnTo>
                  <a:pt x="4115707" y="169773"/>
                </a:lnTo>
                <a:lnTo>
                  <a:pt x="0" y="16977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0" name="Freeform 10"/>
          <p:cNvSpPr/>
          <p:nvPr/>
        </p:nvSpPr>
        <p:spPr>
          <a:xfrm>
            <a:off x="7301351" y="3914606"/>
            <a:ext cx="4115707" cy="169773"/>
          </a:xfrm>
          <a:custGeom>
            <a:avLst/>
            <a:gdLst/>
            <a:ahLst/>
            <a:cxnLst/>
            <a:rect l="l" t="t" r="r" b="b"/>
            <a:pathLst>
              <a:path w="4115707" h="169773">
                <a:moveTo>
                  <a:pt x="0" y="0"/>
                </a:moveTo>
                <a:lnTo>
                  <a:pt x="4115707" y="0"/>
                </a:lnTo>
                <a:lnTo>
                  <a:pt x="4115707" y="169773"/>
                </a:lnTo>
                <a:lnTo>
                  <a:pt x="0" y="169773"/>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sp>
      <p:grpSp>
        <p:nvGrpSpPr>
          <p:cNvPr id="11" name="Group 11"/>
          <p:cNvGrpSpPr/>
          <p:nvPr/>
        </p:nvGrpSpPr>
        <p:grpSpPr>
          <a:xfrm>
            <a:off x="608085" y="3254545"/>
            <a:ext cx="948012" cy="9480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F4F5"/>
            </a:solidFill>
            <a:ln w="76200" cap="sq">
              <a:solidFill>
                <a:srgbClr val="74C6C7"/>
              </a:solidFill>
              <a:prstDash val="solid"/>
              <a:miter/>
            </a:ln>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6124739" y="3254545"/>
            <a:ext cx="948012" cy="94801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F4F5"/>
            </a:solidFill>
            <a:ln w="76200" cap="sq">
              <a:solidFill>
                <a:srgbClr val="00A6AA"/>
              </a:solidFill>
              <a:prstDash val="solid"/>
              <a:miter/>
            </a:ln>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17" name="Group 17"/>
          <p:cNvGrpSpPr/>
          <p:nvPr/>
        </p:nvGrpSpPr>
        <p:grpSpPr>
          <a:xfrm>
            <a:off x="11641393" y="3254545"/>
            <a:ext cx="948012" cy="9480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F4F5"/>
            </a:solidFill>
            <a:ln w="76200" cap="sq">
              <a:solidFill>
                <a:srgbClr val="008BA8"/>
              </a:solidFill>
              <a:prstDash val="solid"/>
              <a:miter/>
            </a:ln>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20" name="Group 20"/>
          <p:cNvGrpSpPr/>
          <p:nvPr/>
        </p:nvGrpSpPr>
        <p:grpSpPr>
          <a:xfrm>
            <a:off x="11621005" y="6019141"/>
            <a:ext cx="948012" cy="94801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F4F5"/>
            </a:solidFill>
            <a:ln w="76200" cap="sq">
              <a:solidFill>
                <a:srgbClr val="008BA8"/>
              </a:solidFill>
              <a:prstDash val="solid"/>
              <a:miter/>
            </a:ln>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23" name="Freeform 23"/>
          <p:cNvSpPr/>
          <p:nvPr/>
        </p:nvSpPr>
        <p:spPr>
          <a:xfrm>
            <a:off x="12820137" y="3914606"/>
            <a:ext cx="4115707" cy="169773"/>
          </a:xfrm>
          <a:custGeom>
            <a:avLst/>
            <a:gdLst/>
            <a:ahLst/>
            <a:cxnLst/>
            <a:rect l="l" t="t" r="r" b="b"/>
            <a:pathLst>
              <a:path w="4115707" h="169773">
                <a:moveTo>
                  <a:pt x="0" y="0"/>
                </a:moveTo>
                <a:lnTo>
                  <a:pt x="4115707" y="0"/>
                </a:lnTo>
                <a:lnTo>
                  <a:pt x="4115707" y="169773"/>
                </a:lnTo>
                <a:lnTo>
                  <a:pt x="0" y="169773"/>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sp>
      <p:sp>
        <p:nvSpPr>
          <p:cNvPr id="24" name="Freeform 24"/>
          <p:cNvSpPr/>
          <p:nvPr/>
        </p:nvSpPr>
        <p:spPr>
          <a:xfrm>
            <a:off x="12921442" y="6683081"/>
            <a:ext cx="4115707" cy="169773"/>
          </a:xfrm>
          <a:custGeom>
            <a:avLst/>
            <a:gdLst/>
            <a:ahLst/>
            <a:cxnLst/>
            <a:rect l="l" t="t" r="r" b="b"/>
            <a:pathLst>
              <a:path w="4115707" h="169773">
                <a:moveTo>
                  <a:pt x="0" y="0"/>
                </a:moveTo>
                <a:lnTo>
                  <a:pt x="4115707" y="0"/>
                </a:lnTo>
                <a:lnTo>
                  <a:pt x="4115707" y="169773"/>
                </a:lnTo>
                <a:lnTo>
                  <a:pt x="0" y="169773"/>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sp>
      <p:sp>
        <p:nvSpPr>
          <p:cNvPr id="25" name="Freeform 25"/>
          <p:cNvSpPr/>
          <p:nvPr/>
        </p:nvSpPr>
        <p:spPr>
          <a:xfrm>
            <a:off x="12062007" y="7738678"/>
            <a:ext cx="5197293" cy="1585174"/>
          </a:xfrm>
          <a:custGeom>
            <a:avLst/>
            <a:gdLst/>
            <a:ahLst/>
            <a:cxnLst/>
            <a:rect l="l" t="t" r="r" b="b"/>
            <a:pathLst>
              <a:path w="5197293" h="1585174">
                <a:moveTo>
                  <a:pt x="0" y="0"/>
                </a:moveTo>
                <a:lnTo>
                  <a:pt x="5197293" y="0"/>
                </a:lnTo>
                <a:lnTo>
                  <a:pt x="5197293" y="1585174"/>
                </a:lnTo>
                <a:lnTo>
                  <a:pt x="0" y="158517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grpSp>
        <p:nvGrpSpPr>
          <p:cNvPr id="26" name="Group 26"/>
          <p:cNvGrpSpPr/>
          <p:nvPr/>
        </p:nvGrpSpPr>
        <p:grpSpPr>
          <a:xfrm>
            <a:off x="11621005" y="9098062"/>
            <a:ext cx="948012" cy="948012"/>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F4F5"/>
            </a:solidFill>
            <a:ln w="76200" cap="sq">
              <a:solidFill>
                <a:srgbClr val="008BA8"/>
              </a:solidFill>
              <a:prstDash val="solid"/>
              <a:miter/>
            </a:ln>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29" name="Freeform 29"/>
          <p:cNvSpPr/>
          <p:nvPr/>
        </p:nvSpPr>
        <p:spPr>
          <a:xfrm>
            <a:off x="12921442" y="9762002"/>
            <a:ext cx="4115707" cy="169773"/>
          </a:xfrm>
          <a:custGeom>
            <a:avLst/>
            <a:gdLst/>
            <a:ahLst/>
            <a:cxnLst/>
            <a:rect l="l" t="t" r="r" b="b"/>
            <a:pathLst>
              <a:path w="4115707" h="169773">
                <a:moveTo>
                  <a:pt x="0" y="0"/>
                </a:moveTo>
                <a:lnTo>
                  <a:pt x="4115707" y="0"/>
                </a:lnTo>
                <a:lnTo>
                  <a:pt x="4115707" y="169773"/>
                </a:lnTo>
                <a:lnTo>
                  <a:pt x="0" y="169773"/>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sp>
      <p:sp>
        <p:nvSpPr>
          <p:cNvPr id="30" name="Freeform 30"/>
          <p:cNvSpPr/>
          <p:nvPr/>
        </p:nvSpPr>
        <p:spPr>
          <a:xfrm>
            <a:off x="765556" y="7123256"/>
            <a:ext cx="2448812" cy="2448812"/>
          </a:xfrm>
          <a:custGeom>
            <a:avLst/>
            <a:gdLst/>
            <a:ahLst/>
            <a:cxnLst/>
            <a:rect l="l" t="t" r="r" b="b"/>
            <a:pathLst>
              <a:path w="2448812" h="2448812">
                <a:moveTo>
                  <a:pt x="0" y="0"/>
                </a:moveTo>
                <a:lnTo>
                  <a:pt x="2448812" y="0"/>
                </a:lnTo>
                <a:lnTo>
                  <a:pt x="2448812" y="2448812"/>
                </a:lnTo>
                <a:lnTo>
                  <a:pt x="0" y="2448812"/>
                </a:lnTo>
                <a:lnTo>
                  <a:pt x="0" y="0"/>
                </a:lnTo>
                <a:close/>
              </a:path>
            </a:pathLst>
          </a:custGeom>
          <a:blipFill>
            <a:blip r:embed="rId17"/>
            <a:stretch>
              <a:fillRect/>
            </a:stretch>
          </a:blipFill>
        </p:spPr>
      </p:sp>
      <p:sp>
        <p:nvSpPr>
          <p:cNvPr id="31" name="TextBox 31"/>
          <p:cNvSpPr txBox="1"/>
          <p:nvPr/>
        </p:nvSpPr>
        <p:spPr>
          <a:xfrm>
            <a:off x="7237653" y="2287698"/>
            <a:ext cx="3546247" cy="1181100"/>
          </a:xfrm>
          <a:prstGeom prst="rect">
            <a:avLst/>
          </a:prstGeom>
        </p:spPr>
        <p:txBody>
          <a:bodyPr lIns="0" tIns="0" rIns="0" bIns="0" rtlCol="0" anchor="t">
            <a:spAutoFit/>
          </a:bodyPr>
          <a:lstStyle/>
          <a:p>
            <a:pPr algn="ctr">
              <a:lnSpc>
                <a:spcPts val="3119"/>
              </a:lnSpc>
            </a:pPr>
            <a:r>
              <a:rPr lang="en-US" sz="2599" b="1">
                <a:solidFill>
                  <a:srgbClr val="FFFFFF"/>
                </a:solidFill>
                <a:latin typeface="Canva Sans Bold"/>
                <a:ea typeface="Canva Sans Bold"/>
                <a:cs typeface="Canva Sans Bold"/>
                <a:sym typeface="Canva Sans Bold"/>
              </a:rPr>
              <a:t>Residence </a:t>
            </a:r>
          </a:p>
          <a:p>
            <a:pPr algn="ctr">
              <a:lnSpc>
                <a:spcPts val="3119"/>
              </a:lnSpc>
            </a:pPr>
            <a:r>
              <a:rPr lang="en-US" sz="2599" b="1">
                <a:solidFill>
                  <a:srgbClr val="FFFFFF"/>
                </a:solidFill>
                <a:latin typeface="Canva Sans Bold"/>
                <a:ea typeface="Canva Sans Bold"/>
                <a:cs typeface="Canva Sans Bold"/>
                <a:sym typeface="Canva Sans Bold"/>
              </a:rPr>
              <a:t>card</a:t>
            </a:r>
          </a:p>
          <a:p>
            <a:pPr marL="0" lvl="0" indent="0" algn="ctr">
              <a:lnSpc>
                <a:spcPts val="3119"/>
              </a:lnSpc>
              <a:spcBef>
                <a:spcPct val="0"/>
              </a:spcBef>
            </a:pPr>
            <a:endParaRPr lang="en-US" sz="2599" b="1">
              <a:solidFill>
                <a:srgbClr val="FFFFFF"/>
              </a:solidFill>
              <a:latin typeface="Canva Sans Bold"/>
              <a:ea typeface="Canva Sans Bold"/>
              <a:cs typeface="Canva Sans Bold"/>
              <a:sym typeface="Canva Sans Bold"/>
            </a:endParaRPr>
          </a:p>
        </p:txBody>
      </p:sp>
      <p:sp>
        <p:nvSpPr>
          <p:cNvPr id="32" name="TextBox 32"/>
          <p:cNvSpPr txBox="1"/>
          <p:nvPr/>
        </p:nvSpPr>
        <p:spPr>
          <a:xfrm>
            <a:off x="12751329" y="2054336"/>
            <a:ext cx="4056551" cy="1533525"/>
          </a:xfrm>
          <a:prstGeom prst="rect">
            <a:avLst/>
          </a:prstGeom>
        </p:spPr>
        <p:txBody>
          <a:bodyPr lIns="0" tIns="0" rIns="0" bIns="0" rtlCol="0" anchor="t">
            <a:spAutoFit/>
          </a:bodyPr>
          <a:lstStyle/>
          <a:p>
            <a:pPr algn="ctr">
              <a:lnSpc>
                <a:spcPts val="2400"/>
              </a:lnSpc>
            </a:pPr>
            <a:r>
              <a:rPr lang="en-US" sz="2000" dirty="0">
                <a:solidFill>
                  <a:srgbClr val="FFFFFF"/>
                </a:solidFill>
                <a:latin typeface="Canva Sans"/>
                <a:ea typeface="Canva Sans"/>
                <a:cs typeface="Canva Sans"/>
                <a:sym typeface="Canva Sans"/>
              </a:rPr>
              <a:t>Confirmation of registered residence</a:t>
            </a:r>
            <a:r>
              <a:rPr lang="pl-PL" sz="2000" dirty="0">
                <a:solidFill>
                  <a:srgbClr val="FFFFFF"/>
                </a:solidFill>
                <a:latin typeface="Canva Sans"/>
                <a:ea typeface="Canva Sans"/>
                <a:cs typeface="Canva Sans"/>
                <a:sym typeface="Canva Sans"/>
              </a:rPr>
              <a:t> </a:t>
            </a:r>
            <a:r>
              <a:rPr lang="en-US" sz="2000" dirty="0">
                <a:solidFill>
                  <a:srgbClr val="FFFFFF"/>
                </a:solidFill>
                <a:latin typeface="Canva Sans"/>
                <a:ea typeface="Canva Sans"/>
                <a:cs typeface="Canva Sans"/>
                <a:sym typeface="Canva Sans"/>
              </a:rPr>
              <a:t>or Statement about the residence card printout without an address</a:t>
            </a:r>
          </a:p>
          <a:p>
            <a:pPr marL="0" lvl="0" indent="0" algn="ctr">
              <a:lnSpc>
                <a:spcPts val="2400"/>
              </a:lnSpc>
              <a:spcBef>
                <a:spcPct val="0"/>
              </a:spcBef>
            </a:pPr>
            <a:endParaRPr lang="en-US" sz="2000" dirty="0">
              <a:solidFill>
                <a:srgbClr val="FFFFFF"/>
              </a:solidFill>
              <a:latin typeface="Canva Sans"/>
              <a:ea typeface="Canva Sans"/>
              <a:cs typeface="Canva Sans"/>
              <a:sym typeface="Canva Sans"/>
            </a:endParaRPr>
          </a:p>
        </p:txBody>
      </p:sp>
      <p:sp>
        <p:nvSpPr>
          <p:cNvPr id="33" name="TextBox 33"/>
          <p:cNvSpPr txBox="1"/>
          <p:nvPr/>
        </p:nvSpPr>
        <p:spPr>
          <a:xfrm>
            <a:off x="1819029" y="2111486"/>
            <a:ext cx="3534550" cy="1438275"/>
          </a:xfrm>
          <a:prstGeom prst="rect">
            <a:avLst/>
          </a:prstGeom>
        </p:spPr>
        <p:txBody>
          <a:bodyPr lIns="0" tIns="0" rIns="0" bIns="0" rtlCol="0" anchor="t">
            <a:spAutoFit/>
          </a:bodyPr>
          <a:lstStyle/>
          <a:p>
            <a:pPr algn="ctr">
              <a:lnSpc>
                <a:spcPts val="2879"/>
              </a:lnSpc>
            </a:pPr>
            <a:r>
              <a:rPr lang="en-US" sz="2400" b="1">
                <a:solidFill>
                  <a:srgbClr val="FFFFFF"/>
                </a:solidFill>
                <a:latin typeface="Canva Sans Bold"/>
                <a:ea typeface="Canva Sans Bold"/>
                <a:cs typeface="Canva Sans Bold"/>
                <a:sym typeface="Canva Sans Bold"/>
              </a:rPr>
              <a:t>The procedure terminates with an administrative decision</a:t>
            </a:r>
          </a:p>
          <a:p>
            <a:pPr algn="ctr">
              <a:lnSpc>
                <a:spcPts val="2879"/>
              </a:lnSpc>
            </a:pPr>
            <a:endParaRPr lang="en-US" sz="2400" b="1">
              <a:solidFill>
                <a:srgbClr val="FFFFFF"/>
              </a:solidFill>
              <a:latin typeface="Canva Sans Bold"/>
              <a:ea typeface="Canva Sans Bold"/>
              <a:cs typeface="Canva Sans Bold"/>
              <a:sym typeface="Canva Sans Bold"/>
            </a:endParaRPr>
          </a:p>
        </p:txBody>
      </p:sp>
      <p:sp>
        <p:nvSpPr>
          <p:cNvPr id="34" name="TextBox 34"/>
          <p:cNvSpPr txBox="1"/>
          <p:nvPr/>
        </p:nvSpPr>
        <p:spPr>
          <a:xfrm>
            <a:off x="12795573" y="8131215"/>
            <a:ext cx="3730162" cy="1228725"/>
          </a:xfrm>
          <a:prstGeom prst="rect">
            <a:avLst/>
          </a:prstGeom>
        </p:spPr>
        <p:txBody>
          <a:bodyPr lIns="0" tIns="0" rIns="0" bIns="0" rtlCol="0" anchor="t">
            <a:spAutoFit/>
          </a:bodyPr>
          <a:lstStyle/>
          <a:p>
            <a:pPr algn="ctr">
              <a:lnSpc>
                <a:spcPts val="2400"/>
              </a:lnSpc>
            </a:pPr>
            <a:r>
              <a:rPr lang="en-US" sz="2000">
                <a:solidFill>
                  <a:srgbClr val="FFFFFF"/>
                </a:solidFill>
                <a:latin typeface="Canva Sans"/>
                <a:ea typeface="Canva Sans"/>
                <a:cs typeface="Canva Sans"/>
                <a:sym typeface="Canva Sans"/>
              </a:rPr>
              <a:t>The residence card is to be collected in person only (after 2-4 weeks time)</a:t>
            </a:r>
          </a:p>
          <a:p>
            <a:pPr marL="0" lvl="0" indent="0" algn="ctr">
              <a:lnSpc>
                <a:spcPts val="2400"/>
              </a:lnSpc>
              <a:spcBef>
                <a:spcPct val="0"/>
              </a:spcBef>
            </a:pPr>
            <a:endParaRPr lang="en-US" sz="2000">
              <a:solidFill>
                <a:srgbClr val="FFFFFF"/>
              </a:solidFill>
              <a:latin typeface="Canva Sans"/>
              <a:ea typeface="Canva Sans"/>
              <a:cs typeface="Canva Sans"/>
              <a:sym typeface="Canva Sans"/>
            </a:endParaRPr>
          </a:p>
        </p:txBody>
      </p:sp>
      <p:sp>
        <p:nvSpPr>
          <p:cNvPr id="35" name="TextBox 35"/>
          <p:cNvSpPr txBox="1"/>
          <p:nvPr/>
        </p:nvSpPr>
        <p:spPr>
          <a:xfrm>
            <a:off x="879908" y="3475821"/>
            <a:ext cx="404366" cy="448310"/>
          </a:xfrm>
          <a:prstGeom prst="rect">
            <a:avLst/>
          </a:prstGeom>
        </p:spPr>
        <p:txBody>
          <a:bodyPr lIns="0" tIns="0" rIns="0" bIns="0" rtlCol="0" anchor="t">
            <a:spAutoFit/>
          </a:bodyPr>
          <a:lstStyle/>
          <a:p>
            <a:pPr algn="ctr">
              <a:lnSpc>
                <a:spcPts val="3639"/>
              </a:lnSpc>
            </a:pPr>
            <a:r>
              <a:rPr lang="en-US" sz="2599" b="1">
                <a:solidFill>
                  <a:srgbClr val="11468C"/>
                </a:solidFill>
                <a:latin typeface="Canva Sans Bold"/>
                <a:ea typeface="Canva Sans Bold"/>
                <a:cs typeface="Canva Sans Bold"/>
                <a:sym typeface="Canva Sans Bold"/>
              </a:rPr>
              <a:t>01</a:t>
            </a:r>
          </a:p>
        </p:txBody>
      </p:sp>
      <p:sp>
        <p:nvSpPr>
          <p:cNvPr id="36" name="TextBox 36"/>
          <p:cNvSpPr txBox="1"/>
          <p:nvPr/>
        </p:nvSpPr>
        <p:spPr>
          <a:xfrm>
            <a:off x="6391539" y="3475821"/>
            <a:ext cx="414412" cy="448310"/>
          </a:xfrm>
          <a:prstGeom prst="rect">
            <a:avLst/>
          </a:prstGeom>
        </p:spPr>
        <p:txBody>
          <a:bodyPr lIns="0" tIns="0" rIns="0" bIns="0" rtlCol="0" anchor="t">
            <a:spAutoFit/>
          </a:bodyPr>
          <a:lstStyle/>
          <a:p>
            <a:pPr algn="ctr">
              <a:lnSpc>
                <a:spcPts val="3639"/>
              </a:lnSpc>
            </a:pPr>
            <a:r>
              <a:rPr lang="en-US" sz="2599" b="1">
                <a:solidFill>
                  <a:srgbClr val="00648F"/>
                </a:solidFill>
                <a:latin typeface="Canva Sans Bold"/>
                <a:ea typeface="Canva Sans Bold"/>
                <a:cs typeface="Canva Sans Bold"/>
                <a:sym typeface="Canva Sans Bold"/>
              </a:rPr>
              <a:t>02</a:t>
            </a:r>
          </a:p>
        </p:txBody>
      </p:sp>
      <p:sp>
        <p:nvSpPr>
          <p:cNvPr id="37" name="TextBox 37"/>
          <p:cNvSpPr txBox="1"/>
          <p:nvPr/>
        </p:nvSpPr>
        <p:spPr>
          <a:xfrm>
            <a:off x="12921143" y="4855904"/>
            <a:ext cx="3730162" cy="1590179"/>
          </a:xfrm>
          <a:prstGeom prst="rect">
            <a:avLst/>
          </a:prstGeom>
        </p:spPr>
        <p:txBody>
          <a:bodyPr lIns="0" tIns="0" rIns="0" bIns="0" rtlCol="0" anchor="t">
            <a:spAutoFit/>
          </a:bodyPr>
          <a:lstStyle/>
          <a:p>
            <a:pPr algn="ctr">
              <a:lnSpc>
                <a:spcPts val="3119"/>
              </a:lnSpc>
            </a:pPr>
            <a:r>
              <a:rPr lang="en-US" sz="2400" dirty="0">
                <a:solidFill>
                  <a:srgbClr val="FFFFFF"/>
                </a:solidFill>
                <a:latin typeface="Canva Sans"/>
                <a:ea typeface="Canva Sans"/>
                <a:cs typeface="Canva Sans"/>
                <a:sym typeface="Canva Sans"/>
              </a:rPr>
              <a:t>Proof of payment for the card</a:t>
            </a:r>
            <a:r>
              <a:rPr lang="pl-PL" sz="2400" dirty="0">
                <a:solidFill>
                  <a:srgbClr val="FFFFFF"/>
                </a:solidFill>
                <a:latin typeface="Canva Sans"/>
                <a:ea typeface="Canva Sans"/>
                <a:cs typeface="Canva Sans"/>
                <a:sym typeface="Canva Sans"/>
              </a:rPr>
              <a:t> (</a:t>
            </a:r>
            <a:r>
              <a:rPr lang="pl-PL" sz="2400" dirty="0" err="1">
                <a:solidFill>
                  <a:srgbClr val="FFFFFF"/>
                </a:solidFill>
                <a:latin typeface="Canva Sans"/>
                <a:ea typeface="Canva Sans"/>
                <a:cs typeface="Canva Sans"/>
                <a:sym typeface="Canva Sans"/>
              </a:rPr>
              <a:t>when</a:t>
            </a:r>
            <a:r>
              <a:rPr lang="pl-PL" sz="2400" dirty="0">
                <a:solidFill>
                  <a:srgbClr val="FFFFFF"/>
                </a:solidFill>
                <a:latin typeface="Canva Sans"/>
                <a:ea typeface="Canva Sans"/>
                <a:cs typeface="Canva Sans"/>
                <a:sym typeface="Canva Sans"/>
              </a:rPr>
              <a:t> </a:t>
            </a:r>
            <a:r>
              <a:rPr lang="pl-PL" sz="2400" dirty="0" err="1">
                <a:solidFill>
                  <a:srgbClr val="FFFFFF"/>
                </a:solidFill>
                <a:latin typeface="Canva Sans"/>
                <a:ea typeface="Canva Sans"/>
                <a:cs typeface="Canva Sans"/>
                <a:sym typeface="Canva Sans"/>
              </a:rPr>
              <a:t>applying</a:t>
            </a:r>
            <a:r>
              <a:rPr lang="pl-PL" sz="2400" dirty="0">
                <a:solidFill>
                  <a:srgbClr val="FFFFFF"/>
                </a:solidFill>
                <a:latin typeface="Canva Sans"/>
                <a:ea typeface="Canva Sans"/>
                <a:cs typeface="Canva Sans"/>
                <a:sym typeface="Canva Sans"/>
              </a:rPr>
              <a:t> for </a:t>
            </a:r>
            <a:r>
              <a:rPr lang="pl-PL" sz="2400" dirty="0" err="1">
                <a:solidFill>
                  <a:srgbClr val="FFFFFF"/>
                </a:solidFill>
                <a:latin typeface="Canva Sans"/>
                <a:ea typeface="Canva Sans"/>
                <a:cs typeface="Canva Sans"/>
                <a:sym typeface="Canva Sans"/>
              </a:rPr>
              <a:t>residence</a:t>
            </a:r>
            <a:r>
              <a:rPr lang="pl-PL" sz="2400" dirty="0">
                <a:solidFill>
                  <a:srgbClr val="FFFFFF"/>
                </a:solidFill>
                <a:latin typeface="Canva Sans"/>
                <a:ea typeface="Canva Sans"/>
                <a:cs typeface="Canva Sans"/>
                <a:sym typeface="Canva Sans"/>
              </a:rPr>
              <a:t> </a:t>
            </a:r>
            <a:r>
              <a:rPr lang="pl-PL" sz="2400" dirty="0" err="1">
                <a:solidFill>
                  <a:srgbClr val="FFFFFF"/>
                </a:solidFill>
                <a:latin typeface="Canva Sans"/>
                <a:ea typeface="Canva Sans"/>
                <a:cs typeface="Canva Sans"/>
                <a:sym typeface="Canva Sans"/>
              </a:rPr>
              <a:t>permit</a:t>
            </a:r>
            <a:r>
              <a:rPr lang="pl-PL" sz="2400" dirty="0">
                <a:solidFill>
                  <a:srgbClr val="FFFFFF"/>
                </a:solidFill>
                <a:latin typeface="Canva Sans"/>
                <a:ea typeface="Canva Sans"/>
                <a:cs typeface="Canva Sans"/>
                <a:sym typeface="Canva Sans"/>
              </a:rPr>
              <a:t>)</a:t>
            </a:r>
            <a:endParaRPr lang="en-US" sz="2400" dirty="0">
              <a:solidFill>
                <a:srgbClr val="FFFFFF"/>
              </a:solidFill>
              <a:latin typeface="Canva Sans"/>
              <a:ea typeface="Canva Sans"/>
              <a:cs typeface="Canva Sans"/>
              <a:sym typeface="Canva Sans"/>
            </a:endParaRPr>
          </a:p>
          <a:p>
            <a:pPr marL="0" lvl="0" indent="0" algn="ctr">
              <a:lnSpc>
                <a:spcPts val="3119"/>
              </a:lnSpc>
              <a:spcBef>
                <a:spcPct val="0"/>
              </a:spcBef>
            </a:pPr>
            <a:endParaRPr lang="en-US" sz="2599" dirty="0">
              <a:solidFill>
                <a:srgbClr val="FFFFFF"/>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6316120" y="2939355"/>
            <a:ext cx="1072523" cy="991530"/>
            <a:chOff x="0" y="0"/>
            <a:chExt cx="879194" cy="812800"/>
          </a:xfrm>
        </p:grpSpPr>
        <p:sp>
          <p:nvSpPr>
            <p:cNvPr id="4" name="Freeform 4"/>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5" name="TextBox 5"/>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grpSp>
        <p:nvGrpSpPr>
          <p:cNvPr id="6" name="Group 6"/>
          <p:cNvGrpSpPr/>
          <p:nvPr/>
        </p:nvGrpSpPr>
        <p:grpSpPr>
          <a:xfrm>
            <a:off x="6316120" y="7200346"/>
            <a:ext cx="1072523" cy="991530"/>
            <a:chOff x="0" y="0"/>
            <a:chExt cx="879194" cy="812800"/>
          </a:xfrm>
        </p:grpSpPr>
        <p:sp>
          <p:nvSpPr>
            <p:cNvPr id="7" name="Freeform 7"/>
            <p:cNvSpPr/>
            <p:nvPr/>
          </p:nvSpPr>
          <p:spPr>
            <a:xfrm>
              <a:off x="0" y="0"/>
              <a:ext cx="879194" cy="812800"/>
            </a:xfrm>
            <a:custGeom>
              <a:avLst/>
              <a:gdLst/>
              <a:ahLst/>
              <a:cxnLst/>
              <a:rect l="l" t="t" r="r" b="b"/>
              <a:pathLst>
                <a:path w="879194" h="812800">
                  <a:moveTo>
                    <a:pt x="439597" y="0"/>
                  </a:moveTo>
                  <a:cubicBezTo>
                    <a:pt x="196814" y="0"/>
                    <a:pt x="0" y="181951"/>
                    <a:pt x="0" y="406400"/>
                  </a:cubicBezTo>
                  <a:cubicBezTo>
                    <a:pt x="0" y="630849"/>
                    <a:pt x="196814" y="812800"/>
                    <a:pt x="439597" y="812800"/>
                  </a:cubicBezTo>
                  <a:cubicBezTo>
                    <a:pt x="682379" y="812800"/>
                    <a:pt x="879194" y="630849"/>
                    <a:pt x="879194" y="406400"/>
                  </a:cubicBezTo>
                  <a:cubicBezTo>
                    <a:pt x="879194" y="181951"/>
                    <a:pt x="682379" y="0"/>
                    <a:pt x="439597" y="0"/>
                  </a:cubicBezTo>
                  <a:close/>
                </a:path>
              </a:pathLst>
            </a:custGeom>
            <a:solidFill>
              <a:srgbClr val="FFFFFF"/>
            </a:solidFill>
          </p:spPr>
        </p:sp>
        <p:sp>
          <p:nvSpPr>
            <p:cNvPr id="8" name="TextBox 8"/>
            <p:cNvSpPr txBox="1"/>
            <p:nvPr/>
          </p:nvSpPr>
          <p:spPr>
            <a:xfrm>
              <a:off x="82424" y="-47625"/>
              <a:ext cx="714345" cy="784225"/>
            </a:xfrm>
            <a:prstGeom prst="rect">
              <a:avLst/>
            </a:prstGeom>
          </p:spPr>
          <p:txBody>
            <a:bodyPr lIns="50800" tIns="50800" rIns="50800" bIns="50800" rtlCol="0" anchor="ctr"/>
            <a:lstStyle/>
            <a:p>
              <a:pPr algn="ctr">
                <a:lnSpc>
                  <a:spcPts val="3831"/>
                </a:lnSpc>
              </a:pPr>
              <a:endParaRPr/>
            </a:p>
          </p:txBody>
        </p:sp>
      </p:grpSp>
      <p:sp>
        <p:nvSpPr>
          <p:cNvPr id="9" name="Freeform 9"/>
          <p:cNvSpPr/>
          <p:nvPr/>
        </p:nvSpPr>
        <p:spPr>
          <a:xfrm>
            <a:off x="1282542" y="2248205"/>
            <a:ext cx="3660881" cy="3660881"/>
          </a:xfrm>
          <a:custGeom>
            <a:avLst/>
            <a:gdLst/>
            <a:ahLst/>
            <a:cxnLst/>
            <a:rect l="l" t="t" r="r" b="b"/>
            <a:pathLst>
              <a:path w="3660881" h="3660881">
                <a:moveTo>
                  <a:pt x="0" y="0"/>
                </a:moveTo>
                <a:lnTo>
                  <a:pt x="3660881" y="0"/>
                </a:lnTo>
                <a:lnTo>
                  <a:pt x="3660881" y="3660881"/>
                </a:lnTo>
                <a:lnTo>
                  <a:pt x="0" y="3660881"/>
                </a:lnTo>
                <a:lnTo>
                  <a:pt x="0" y="0"/>
                </a:lnTo>
                <a:close/>
              </a:path>
            </a:pathLst>
          </a:custGeom>
          <a:blipFill>
            <a:blip r:embed="rId3"/>
            <a:stretch>
              <a:fillRect/>
            </a:stretch>
          </a:blipFill>
        </p:spPr>
      </p:sp>
      <p:sp>
        <p:nvSpPr>
          <p:cNvPr id="10" name="TextBox 10"/>
          <p:cNvSpPr txBox="1"/>
          <p:nvPr/>
        </p:nvSpPr>
        <p:spPr>
          <a:xfrm>
            <a:off x="6521518" y="3096825"/>
            <a:ext cx="661727" cy="667940"/>
          </a:xfrm>
          <a:prstGeom prst="rect">
            <a:avLst/>
          </a:prstGeom>
        </p:spPr>
        <p:txBody>
          <a:bodyPr lIns="0" tIns="0" rIns="0" bIns="0" rtlCol="0" anchor="t">
            <a:spAutoFit/>
          </a:bodyPr>
          <a:lstStyle/>
          <a:p>
            <a:pPr algn="ctr">
              <a:lnSpc>
                <a:spcPts val="5119"/>
              </a:lnSpc>
            </a:pPr>
            <a:r>
              <a:rPr lang="en-US" sz="4413" b="1">
                <a:solidFill>
                  <a:srgbClr val="792978"/>
                </a:solidFill>
                <a:latin typeface="Roboto Bold"/>
                <a:ea typeface="Roboto Bold"/>
                <a:cs typeface="Roboto Bold"/>
                <a:sym typeface="Roboto Bold"/>
              </a:rPr>
              <a:t>1</a:t>
            </a:r>
          </a:p>
        </p:txBody>
      </p:sp>
      <p:sp>
        <p:nvSpPr>
          <p:cNvPr id="11" name="TextBox 11"/>
          <p:cNvSpPr txBox="1"/>
          <p:nvPr/>
        </p:nvSpPr>
        <p:spPr>
          <a:xfrm>
            <a:off x="6521518" y="7362141"/>
            <a:ext cx="661727" cy="667940"/>
          </a:xfrm>
          <a:prstGeom prst="rect">
            <a:avLst/>
          </a:prstGeom>
        </p:spPr>
        <p:txBody>
          <a:bodyPr lIns="0" tIns="0" rIns="0" bIns="0" rtlCol="0" anchor="t">
            <a:spAutoFit/>
          </a:bodyPr>
          <a:lstStyle/>
          <a:p>
            <a:pPr algn="ctr">
              <a:lnSpc>
                <a:spcPts val="5119"/>
              </a:lnSpc>
            </a:pPr>
            <a:r>
              <a:rPr lang="en-US" sz="4413" b="1">
                <a:solidFill>
                  <a:srgbClr val="792978"/>
                </a:solidFill>
                <a:latin typeface="Roboto Bold"/>
                <a:ea typeface="Roboto Bold"/>
                <a:cs typeface="Roboto Bold"/>
                <a:sym typeface="Roboto Bold"/>
              </a:rPr>
              <a:t>2</a:t>
            </a:r>
          </a:p>
        </p:txBody>
      </p:sp>
      <p:sp>
        <p:nvSpPr>
          <p:cNvPr id="12" name="TextBox 12"/>
          <p:cNvSpPr txBox="1"/>
          <p:nvPr/>
        </p:nvSpPr>
        <p:spPr>
          <a:xfrm>
            <a:off x="7902994" y="1630570"/>
            <a:ext cx="9643470" cy="3600450"/>
          </a:xfrm>
          <a:prstGeom prst="rect">
            <a:avLst/>
          </a:prstGeom>
        </p:spPr>
        <p:txBody>
          <a:bodyPr lIns="0" tIns="0" rIns="0" bIns="0" rtlCol="0" anchor="t">
            <a:spAutoFit/>
          </a:bodyPr>
          <a:lstStyle/>
          <a:p>
            <a:pPr algn="l">
              <a:lnSpc>
                <a:spcPts val="3600"/>
              </a:lnSpc>
            </a:pPr>
            <a:r>
              <a:rPr lang="en-US" sz="3000" b="1" dirty="0">
                <a:solidFill>
                  <a:srgbClr val="FAFFFC"/>
                </a:solidFill>
                <a:latin typeface="Open Sans Bold"/>
                <a:ea typeface="Open Sans Bold"/>
                <a:cs typeface="Open Sans Bold"/>
                <a:sym typeface="Open Sans Bold"/>
              </a:rPr>
              <a:t>Payment for the temporary residence permit 340zł</a:t>
            </a:r>
          </a:p>
          <a:p>
            <a:pPr algn="l">
              <a:lnSpc>
                <a:spcPts val="3600"/>
              </a:lnSpc>
            </a:pPr>
            <a:endParaRPr lang="en-US" sz="3000" b="1" dirty="0">
              <a:solidFill>
                <a:srgbClr val="FAFFFC"/>
              </a:solidFill>
              <a:latin typeface="Open Sans Bold"/>
              <a:ea typeface="Open Sans Bold"/>
              <a:cs typeface="Open Sans Bold"/>
              <a:sym typeface="Open Sans Bold"/>
            </a:endParaRPr>
          </a:p>
          <a:p>
            <a:pPr algn="l">
              <a:lnSpc>
                <a:spcPts val="2999"/>
              </a:lnSpc>
            </a:pPr>
            <a:r>
              <a:rPr lang="en-US" sz="2499" dirty="0" err="1">
                <a:solidFill>
                  <a:srgbClr val="FAFFFC"/>
                </a:solidFill>
                <a:latin typeface="Open Sans"/>
                <a:ea typeface="Open Sans"/>
                <a:cs typeface="Open Sans"/>
                <a:sym typeface="Open Sans"/>
              </a:rPr>
              <a:t>Urząd</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Miasta</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Poznania</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Wydział</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Finansowy</a:t>
            </a:r>
            <a:endParaRPr lang="en-US" sz="2499" dirty="0">
              <a:solidFill>
                <a:srgbClr val="FAFFFC"/>
              </a:solidFill>
              <a:latin typeface="Open Sans"/>
              <a:ea typeface="Open Sans"/>
              <a:cs typeface="Open Sans"/>
              <a:sym typeface="Open Sans"/>
            </a:endParaRPr>
          </a:p>
          <a:p>
            <a:pPr algn="l">
              <a:lnSpc>
                <a:spcPts val="2999"/>
              </a:lnSpc>
            </a:pPr>
            <a:r>
              <a:rPr lang="en-US" sz="2499" dirty="0" err="1">
                <a:solidFill>
                  <a:srgbClr val="FAFFFC"/>
                </a:solidFill>
                <a:latin typeface="Open Sans"/>
                <a:ea typeface="Open Sans"/>
                <a:cs typeface="Open Sans"/>
                <a:sym typeface="Open Sans"/>
              </a:rPr>
              <a:t>Oddział</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Pozostałych</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Dochodów</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Podatkowych</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i</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Niepodatkowych</a:t>
            </a:r>
            <a:r>
              <a:rPr lang="en-US" sz="2499" dirty="0">
                <a:solidFill>
                  <a:srgbClr val="FAFFFC"/>
                </a:solidFill>
                <a:latin typeface="Open Sans"/>
                <a:ea typeface="Open Sans"/>
                <a:cs typeface="Open Sans"/>
                <a:sym typeface="Open Sans"/>
              </a:rPr>
              <a:t>, </a:t>
            </a:r>
          </a:p>
          <a:p>
            <a:pPr algn="l">
              <a:lnSpc>
                <a:spcPts val="2999"/>
              </a:lnSpc>
            </a:pPr>
            <a:r>
              <a:rPr lang="en-US" sz="2499" dirty="0">
                <a:solidFill>
                  <a:srgbClr val="FAFFFC"/>
                </a:solidFill>
                <a:latin typeface="Open Sans"/>
                <a:ea typeface="Open Sans"/>
                <a:cs typeface="Open Sans"/>
                <a:sym typeface="Open Sans"/>
              </a:rPr>
              <a:t>61-706 </a:t>
            </a:r>
            <a:r>
              <a:rPr lang="en-US" sz="2499" dirty="0" err="1">
                <a:solidFill>
                  <a:srgbClr val="FAFFFC"/>
                </a:solidFill>
                <a:latin typeface="Open Sans"/>
                <a:ea typeface="Open Sans"/>
                <a:cs typeface="Open Sans"/>
                <a:sym typeface="Open Sans"/>
              </a:rPr>
              <a:t>Poznań</a:t>
            </a:r>
            <a:r>
              <a:rPr lang="en-US" sz="2499" dirty="0">
                <a:solidFill>
                  <a:srgbClr val="FAFFFC"/>
                </a:solidFill>
                <a:latin typeface="Open Sans"/>
                <a:ea typeface="Open Sans"/>
                <a:cs typeface="Open Sans"/>
                <a:sym typeface="Open Sans"/>
              </a:rPr>
              <a:t>, ul. </a:t>
            </a:r>
            <a:r>
              <a:rPr lang="en-US" sz="2499" dirty="0" err="1">
                <a:solidFill>
                  <a:srgbClr val="FAFFFC"/>
                </a:solidFill>
                <a:latin typeface="Open Sans"/>
                <a:ea typeface="Open Sans"/>
                <a:cs typeface="Open Sans"/>
                <a:sym typeface="Open Sans"/>
              </a:rPr>
              <a:t>Libelta</a:t>
            </a:r>
            <a:r>
              <a:rPr lang="en-US" sz="2499" dirty="0">
                <a:solidFill>
                  <a:srgbClr val="FAFFFC"/>
                </a:solidFill>
                <a:latin typeface="Open Sans"/>
                <a:ea typeface="Open Sans"/>
                <a:cs typeface="Open Sans"/>
                <a:sym typeface="Open Sans"/>
              </a:rPr>
              <a:t> 16/20; PKO BP S.A.</a:t>
            </a:r>
          </a:p>
          <a:p>
            <a:pPr algn="l">
              <a:lnSpc>
                <a:spcPts val="2999"/>
              </a:lnSpc>
            </a:pPr>
            <a:r>
              <a:rPr lang="en-US" sz="2499" dirty="0">
                <a:solidFill>
                  <a:srgbClr val="FAFFFC"/>
                </a:solidFill>
                <a:latin typeface="Open Sans"/>
                <a:ea typeface="Open Sans"/>
                <a:cs typeface="Open Sans"/>
                <a:sym typeface="Open Sans"/>
              </a:rPr>
              <a:t>Bank account number: </a:t>
            </a:r>
          </a:p>
          <a:p>
            <a:pPr algn="l">
              <a:lnSpc>
                <a:spcPts val="2999"/>
              </a:lnSpc>
            </a:pPr>
            <a:endParaRPr lang="en-US" sz="2499" dirty="0">
              <a:solidFill>
                <a:srgbClr val="FAFFFC"/>
              </a:solidFill>
              <a:latin typeface="Open Sans"/>
              <a:ea typeface="Open Sans"/>
              <a:cs typeface="Open Sans"/>
              <a:sym typeface="Open Sans"/>
            </a:endParaRPr>
          </a:p>
          <a:p>
            <a:pPr algn="l">
              <a:lnSpc>
                <a:spcPts val="2999"/>
              </a:lnSpc>
            </a:pPr>
            <a:r>
              <a:rPr lang="en-US" sz="2499" b="1" dirty="0">
                <a:solidFill>
                  <a:srgbClr val="FAFFFC"/>
                </a:solidFill>
                <a:latin typeface="Open Sans Bold"/>
                <a:ea typeface="Open Sans Bold"/>
                <a:cs typeface="Open Sans Bold"/>
                <a:sym typeface="Open Sans Bold"/>
              </a:rPr>
              <a:t>94 1020 4027 0000 1602 1262 0763</a:t>
            </a:r>
          </a:p>
          <a:p>
            <a:pPr marL="0" lvl="0" indent="0" algn="l">
              <a:lnSpc>
                <a:spcPts val="3600"/>
              </a:lnSpc>
              <a:spcBef>
                <a:spcPct val="0"/>
              </a:spcBef>
            </a:pPr>
            <a:endParaRPr lang="en-US" sz="2499" b="1" dirty="0">
              <a:solidFill>
                <a:srgbClr val="FAFFFC"/>
              </a:solidFill>
              <a:latin typeface="Open Sans Bold"/>
              <a:ea typeface="Open Sans Bold"/>
              <a:cs typeface="Open Sans Bold"/>
              <a:sym typeface="Open Sans Bold"/>
            </a:endParaRPr>
          </a:p>
        </p:txBody>
      </p:sp>
      <p:sp>
        <p:nvSpPr>
          <p:cNvPr id="13" name="TextBox 13"/>
          <p:cNvSpPr txBox="1"/>
          <p:nvPr/>
        </p:nvSpPr>
        <p:spPr>
          <a:xfrm>
            <a:off x="7902994" y="6267362"/>
            <a:ext cx="9140717" cy="2891176"/>
          </a:xfrm>
          <a:prstGeom prst="rect">
            <a:avLst/>
          </a:prstGeom>
        </p:spPr>
        <p:txBody>
          <a:bodyPr lIns="0" tIns="0" rIns="0" bIns="0" rtlCol="0" anchor="t">
            <a:spAutoFit/>
          </a:bodyPr>
          <a:lstStyle/>
          <a:p>
            <a:pPr algn="l">
              <a:lnSpc>
                <a:spcPts val="3600"/>
              </a:lnSpc>
            </a:pPr>
            <a:r>
              <a:rPr lang="en-US" sz="3000" b="1" dirty="0">
                <a:solidFill>
                  <a:srgbClr val="FAFFFC"/>
                </a:solidFill>
                <a:latin typeface="Open Sans Bold"/>
                <a:ea typeface="Open Sans Bold"/>
                <a:cs typeface="Open Sans Bold"/>
                <a:sym typeface="Open Sans Bold"/>
              </a:rPr>
              <a:t>Payment for the temporary residence card</a:t>
            </a:r>
            <a:r>
              <a:rPr lang="pl-PL" sz="3000" b="1" dirty="0">
                <a:solidFill>
                  <a:srgbClr val="FAFFFC"/>
                </a:solidFill>
                <a:latin typeface="Open Sans Bold"/>
                <a:ea typeface="Open Sans Bold"/>
                <a:cs typeface="Open Sans Bold"/>
                <a:sym typeface="Open Sans Bold"/>
              </a:rPr>
              <a:t> 50zł</a:t>
            </a:r>
            <a:endParaRPr lang="en-US" sz="3000" b="1" dirty="0">
              <a:solidFill>
                <a:srgbClr val="FAFFFC"/>
              </a:solidFill>
              <a:latin typeface="Open Sans Bold"/>
              <a:ea typeface="Open Sans Bold"/>
              <a:cs typeface="Open Sans Bold"/>
              <a:sym typeface="Open Sans Bold"/>
            </a:endParaRPr>
          </a:p>
          <a:p>
            <a:pPr algn="l">
              <a:lnSpc>
                <a:spcPts val="3600"/>
              </a:lnSpc>
            </a:pPr>
            <a:endParaRPr lang="en-US" sz="3000" b="1" dirty="0">
              <a:solidFill>
                <a:srgbClr val="FAFFFC"/>
              </a:solidFill>
              <a:latin typeface="Open Sans Bold"/>
              <a:ea typeface="Open Sans Bold"/>
              <a:cs typeface="Open Sans Bold"/>
              <a:sym typeface="Open Sans Bold"/>
            </a:endParaRPr>
          </a:p>
          <a:p>
            <a:pPr algn="l">
              <a:lnSpc>
                <a:spcPts val="2999"/>
              </a:lnSpc>
            </a:pPr>
            <a:r>
              <a:rPr lang="en-US" sz="2499" dirty="0">
                <a:solidFill>
                  <a:srgbClr val="FAFFFC"/>
                </a:solidFill>
                <a:latin typeface="Open Sans"/>
                <a:ea typeface="Open Sans"/>
                <a:cs typeface="Open Sans"/>
                <a:sym typeface="Open Sans"/>
              </a:rPr>
              <a:t>Wielkopolski </a:t>
            </a:r>
            <a:r>
              <a:rPr lang="en-US" sz="2499" dirty="0" err="1">
                <a:solidFill>
                  <a:srgbClr val="FAFFFC"/>
                </a:solidFill>
                <a:latin typeface="Open Sans"/>
                <a:ea typeface="Open Sans"/>
                <a:cs typeface="Open Sans"/>
                <a:sym typeface="Open Sans"/>
              </a:rPr>
              <a:t>Urząd</a:t>
            </a:r>
            <a:r>
              <a:rPr lang="en-US" sz="2499" dirty="0">
                <a:solidFill>
                  <a:srgbClr val="FAFFFC"/>
                </a:solidFill>
                <a:latin typeface="Open Sans"/>
                <a:ea typeface="Open Sans"/>
                <a:cs typeface="Open Sans"/>
                <a:sym typeface="Open Sans"/>
              </a:rPr>
              <a:t> </a:t>
            </a:r>
            <a:r>
              <a:rPr lang="en-US" sz="2499" dirty="0" err="1">
                <a:solidFill>
                  <a:srgbClr val="FAFFFC"/>
                </a:solidFill>
                <a:latin typeface="Open Sans"/>
                <a:ea typeface="Open Sans"/>
                <a:cs typeface="Open Sans"/>
                <a:sym typeface="Open Sans"/>
              </a:rPr>
              <a:t>Wojewódzki</a:t>
            </a:r>
            <a:r>
              <a:rPr lang="en-US" sz="2499" dirty="0">
                <a:solidFill>
                  <a:srgbClr val="FAFFFC"/>
                </a:solidFill>
                <a:latin typeface="Open Sans"/>
                <a:ea typeface="Open Sans"/>
                <a:cs typeface="Open Sans"/>
                <a:sym typeface="Open Sans"/>
              </a:rPr>
              <a:t>, </a:t>
            </a:r>
          </a:p>
          <a:p>
            <a:pPr algn="l">
              <a:lnSpc>
                <a:spcPts val="2999"/>
              </a:lnSpc>
            </a:pPr>
            <a:r>
              <a:rPr lang="en-US" sz="2499" dirty="0">
                <a:solidFill>
                  <a:srgbClr val="FAFFFC"/>
                </a:solidFill>
                <a:latin typeface="Open Sans"/>
                <a:ea typeface="Open Sans"/>
                <a:cs typeface="Open Sans"/>
                <a:sym typeface="Open Sans"/>
              </a:rPr>
              <a:t>al. </a:t>
            </a:r>
            <a:r>
              <a:rPr lang="en-US" sz="2499" dirty="0" err="1">
                <a:solidFill>
                  <a:srgbClr val="FAFFFC"/>
                </a:solidFill>
                <a:latin typeface="Open Sans"/>
                <a:ea typeface="Open Sans"/>
                <a:cs typeface="Open Sans"/>
                <a:sym typeface="Open Sans"/>
              </a:rPr>
              <a:t>Niepodległości</a:t>
            </a:r>
            <a:r>
              <a:rPr lang="en-US" sz="2499" dirty="0">
                <a:solidFill>
                  <a:srgbClr val="FAFFFC"/>
                </a:solidFill>
                <a:latin typeface="Open Sans"/>
                <a:ea typeface="Open Sans"/>
                <a:cs typeface="Open Sans"/>
                <a:sym typeface="Open Sans"/>
              </a:rPr>
              <a:t> 16/18 </a:t>
            </a:r>
            <a:r>
              <a:rPr lang="en-US" sz="2499" dirty="0" err="1">
                <a:solidFill>
                  <a:srgbClr val="FAFFFC"/>
                </a:solidFill>
                <a:latin typeface="Open Sans"/>
                <a:ea typeface="Open Sans"/>
                <a:cs typeface="Open Sans"/>
                <a:sym typeface="Open Sans"/>
              </a:rPr>
              <a:t>Poznań</a:t>
            </a:r>
            <a:r>
              <a:rPr lang="en-US" sz="2499" dirty="0">
                <a:solidFill>
                  <a:srgbClr val="FAFFFC"/>
                </a:solidFill>
                <a:latin typeface="Open Sans"/>
                <a:ea typeface="Open Sans"/>
                <a:cs typeface="Open Sans"/>
                <a:sym typeface="Open Sans"/>
              </a:rPr>
              <a:t>, </a:t>
            </a:r>
          </a:p>
          <a:p>
            <a:pPr algn="l">
              <a:lnSpc>
                <a:spcPts val="2999"/>
              </a:lnSpc>
            </a:pPr>
            <a:r>
              <a:rPr lang="en-US" sz="2499" dirty="0">
                <a:solidFill>
                  <a:srgbClr val="FAFFFC"/>
                </a:solidFill>
                <a:latin typeface="Open Sans"/>
                <a:ea typeface="Open Sans"/>
                <a:cs typeface="Open Sans"/>
                <a:sym typeface="Open Sans"/>
              </a:rPr>
              <a:t>Bank account number: </a:t>
            </a:r>
          </a:p>
          <a:p>
            <a:pPr algn="l">
              <a:lnSpc>
                <a:spcPts val="2999"/>
              </a:lnSpc>
            </a:pPr>
            <a:r>
              <a:rPr lang="en-US" sz="2499" b="1" dirty="0">
                <a:solidFill>
                  <a:srgbClr val="FAFFFC"/>
                </a:solidFill>
                <a:latin typeface="Open Sans Bold"/>
                <a:ea typeface="Open Sans Bold"/>
                <a:cs typeface="Open Sans Bold"/>
                <a:sym typeface="Open Sans Bold"/>
              </a:rPr>
              <a:t>70101014690000392231000000</a:t>
            </a:r>
          </a:p>
          <a:p>
            <a:pPr marL="0" lvl="0" indent="0" algn="l">
              <a:lnSpc>
                <a:spcPts val="3600"/>
              </a:lnSpc>
              <a:spcBef>
                <a:spcPct val="0"/>
              </a:spcBef>
            </a:pPr>
            <a:endParaRPr lang="en-US" sz="2499" b="1" dirty="0">
              <a:solidFill>
                <a:srgbClr val="FAFFFC"/>
              </a:solidFill>
              <a:latin typeface="Open Sans Bold"/>
              <a:ea typeface="Open Sans Bold"/>
              <a:cs typeface="Open Sans Bold"/>
              <a:sym typeface="Open Sans Bold"/>
            </a:endParaRPr>
          </a:p>
        </p:txBody>
      </p:sp>
      <p:sp>
        <p:nvSpPr>
          <p:cNvPr id="14" name="TextBox 14"/>
          <p:cNvSpPr txBox="1"/>
          <p:nvPr/>
        </p:nvSpPr>
        <p:spPr>
          <a:xfrm>
            <a:off x="598690" y="5966236"/>
            <a:ext cx="5028585" cy="3898503"/>
          </a:xfrm>
          <a:prstGeom prst="rect">
            <a:avLst/>
          </a:prstGeom>
        </p:spPr>
        <p:txBody>
          <a:bodyPr lIns="0" tIns="0" rIns="0" bIns="0" rtlCol="0" anchor="t">
            <a:spAutoFit/>
          </a:bodyPr>
          <a:lstStyle/>
          <a:p>
            <a:pPr algn="ctr">
              <a:lnSpc>
                <a:spcPts val="5160"/>
              </a:lnSpc>
            </a:pPr>
            <a:r>
              <a:rPr lang="en-US" sz="4778" b="1" dirty="0">
                <a:solidFill>
                  <a:schemeClr val="accent1">
                    <a:lumMod val="60000"/>
                    <a:lumOff val="40000"/>
                  </a:schemeClr>
                </a:solidFill>
                <a:latin typeface="Open Sans Bold"/>
                <a:ea typeface="Open Sans Bold"/>
                <a:cs typeface="Open Sans Bold"/>
                <a:sym typeface="Open Sans Bold"/>
                <a:hlinkClick r:id="rId4" tooltip="https://migrant.poznan.uw.gov.pl/en/wskazowki/feesstamp-duty">
                  <a:extLst>
                    <a:ext uri="{A12FA001-AC4F-418D-AE19-62706E023703}">
                      <ahyp:hlinkClr xmlns:ahyp="http://schemas.microsoft.com/office/drawing/2018/hyperlinkcolor" val="tx"/>
                    </a:ext>
                  </a:extLst>
                </a:hlinkClick>
              </a:rPr>
              <a:t>Bank account numbers</a:t>
            </a:r>
          </a:p>
          <a:p>
            <a:pPr algn="ctr">
              <a:lnSpc>
                <a:spcPts val="5160"/>
              </a:lnSpc>
            </a:pPr>
            <a:endParaRPr lang="en-US" sz="4778" b="1" u="sng" dirty="0">
              <a:solidFill>
                <a:schemeClr val="accent1">
                  <a:lumMod val="60000"/>
                  <a:lumOff val="40000"/>
                </a:schemeClr>
              </a:solidFill>
              <a:latin typeface="Open Sans Bold"/>
              <a:ea typeface="Open Sans Bold"/>
              <a:cs typeface="Open Sans Bold"/>
              <a:sym typeface="Open Sans Bold"/>
              <a:hlinkClick r:id="rId4" tooltip="https://migrant.poznan.uw.gov.pl/en/wskazowki/feesstamp-duty">
                <a:extLst>
                  <a:ext uri="{A12FA001-AC4F-418D-AE19-62706E023703}">
                    <ahyp:hlinkClr xmlns:ahyp="http://schemas.microsoft.com/office/drawing/2018/hyperlinkcolor" val="tx"/>
                  </a:ext>
                </a:extLst>
              </a:hlinkClick>
            </a:endParaRPr>
          </a:p>
          <a:p>
            <a:pPr algn="ctr">
              <a:lnSpc>
                <a:spcPts val="5160"/>
              </a:lnSpc>
            </a:pPr>
            <a:endParaRPr lang="en-US" sz="4778" b="1" dirty="0">
              <a:solidFill>
                <a:schemeClr val="accent1">
                  <a:lumMod val="60000"/>
                  <a:lumOff val="40000"/>
                </a:schemeClr>
              </a:solidFill>
              <a:latin typeface="Open Sans Bold"/>
              <a:ea typeface="Open Sans Bold"/>
              <a:cs typeface="Open Sans Bold"/>
              <a:sym typeface="Open Sans Bold"/>
              <a:hlinkClick r:id="rId4" tooltip="https://migrant.poznan.uw.gov.pl/en/wskazowki/feesstamp-duty">
                <a:extLst>
                  <a:ext uri="{A12FA001-AC4F-418D-AE19-62706E023703}">
                    <ahyp:hlinkClr xmlns:ahyp="http://schemas.microsoft.com/office/drawing/2018/hyperlinkcolor" val="tx"/>
                  </a:ext>
                </a:extLst>
              </a:hlinkClick>
            </a:endParaRPr>
          </a:p>
          <a:p>
            <a:pPr algn="ctr">
              <a:lnSpc>
                <a:spcPts val="5160"/>
              </a:lnSpc>
            </a:pPr>
            <a:endParaRPr lang="en-US" sz="4778" b="1" dirty="0">
              <a:solidFill>
                <a:schemeClr val="accent1">
                  <a:lumMod val="60000"/>
                  <a:lumOff val="40000"/>
                </a:schemeClr>
              </a:solidFill>
              <a:latin typeface="Open Sans Bold"/>
              <a:ea typeface="Open Sans Bold"/>
              <a:cs typeface="Open Sans Bold"/>
              <a:sym typeface="Open Sans Bold"/>
              <a:hlinkClick r:id="rId4" tooltip="https://migrant.poznan.uw.gov.pl/en/wskazowki/feesstamp-duty">
                <a:extLst>
                  <a:ext uri="{A12FA001-AC4F-418D-AE19-62706E023703}">
                    <ahyp:hlinkClr xmlns:ahyp="http://schemas.microsoft.com/office/drawing/2018/hyperlinkcolor" val="tx"/>
                  </a:ext>
                </a:extLst>
              </a:hlinkClick>
            </a:endParaRPr>
          </a:p>
          <a:p>
            <a:pPr algn="ctr">
              <a:lnSpc>
                <a:spcPts val="2160"/>
              </a:lnSpc>
              <a:spcBef>
                <a:spcPct val="0"/>
              </a:spcBef>
            </a:pPr>
            <a:r>
              <a:rPr lang="en-US" sz="2000" b="1" dirty="0">
                <a:solidFill>
                  <a:schemeClr val="accent1">
                    <a:lumMod val="60000"/>
                    <a:lumOff val="40000"/>
                  </a:schemeClr>
                </a:solidFill>
                <a:latin typeface="Open Sans Bold"/>
                <a:ea typeface="Open Sans Bold"/>
                <a:cs typeface="Open Sans Bold"/>
                <a:sym typeface="Open Sans Bold"/>
                <a:hlinkClick r:id="rId4" tooltip="https://migrant.poznan.uw.gov.pl/en/wskazowki/feesstamp-duty">
                  <a:extLst>
                    <a:ext uri="{A12FA001-AC4F-418D-AE19-62706E023703}">
                      <ahyp:hlinkClr xmlns:ahyp="http://schemas.microsoft.com/office/drawing/2018/hyperlinkcolor" val="tx"/>
                    </a:ext>
                  </a:extLst>
                </a:hlinkClick>
              </a:rPr>
              <a:t>https://migrant.poznan.uw.gov.pl/en/wskazowki/feesstamp-duty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3246417" y="7437993"/>
            <a:ext cx="12428223" cy="1865034"/>
            <a:chOff x="0" y="0"/>
            <a:chExt cx="3273277" cy="491202"/>
          </a:xfrm>
        </p:grpSpPr>
        <p:sp>
          <p:nvSpPr>
            <p:cNvPr id="4" name="Freeform 4"/>
            <p:cNvSpPr/>
            <p:nvPr/>
          </p:nvSpPr>
          <p:spPr>
            <a:xfrm>
              <a:off x="0" y="0"/>
              <a:ext cx="3273277" cy="491202"/>
            </a:xfrm>
            <a:custGeom>
              <a:avLst/>
              <a:gdLst/>
              <a:ahLst/>
              <a:cxnLst/>
              <a:rect l="l" t="t" r="r" b="b"/>
              <a:pathLst>
                <a:path w="3273277" h="491202">
                  <a:moveTo>
                    <a:pt x="12459" y="0"/>
                  </a:moveTo>
                  <a:lnTo>
                    <a:pt x="3260818" y="0"/>
                  </a:lnTo>
                  <a:cubicBezTo>
                    <a:pt x="3264122" y="0"/>
                    <a:pt x="3267292" y="1313"/>
                    <a:pt x="3269628" y="3649"/>
                  </a:cubicBezTo>
                  <a:cubicBezTo>
                    <a:pt x="3271964" y="5985"/>
                    <a:pt x="3273277" y="9154"/>
                    <a:pt x="3273277" y="12459"/>
                  </a:cubicBezTo>
                  <a:lnTo>
                    <a:pt x="3273277" y="478744"/>
                  </a:lnTo>
                  <a:cubicBezTo>
                    <a:pt x="3273277" y="482048"/>
                    <a:pt x="3271964" y="485217"/>
                    <a:pt x="3269628" y="487553"/>
                  </a:cubicBezTo>
                  <a:cubicBezTo>
                    <a:pt x="3267292" y="489890"/>
                    <a:pt x="3264122" y="491202"/>
                    <a:pt x="3260818" y="491202"/>
                  </a:cubicBezTo>
                  <a:lnTo>
                    <a:pt x="12459" y="491202"/>
                  </a:lnTo>
                  <a:cubicBezTo>
                    <a:pt x="9154" y="491202"/>
                    <a:pt x="5985" y="489890"/>
                    <a:pt x="3649" y="487553"/>
                  </a:cubicBezTo>
                  <a:cubicBezTo>
                    <a:pt x="1313" y="485217"/>
                    <a:pt x="0" y="482048"/>
                    <a:pt x="0" y="478744"/>
                  </a:cubicBezTo>
                  <a:lnTo>
                    <a:pt x="0" y="12459"/>
                  </a:lnTo>
                  <a:cubicBezTo>
                    <a:pt x="0" y="9154"/>
                    <a:pt x="1313" y="5985"/>
                    <a:pt x="3649" y="3649"/>
                  </a:cubicBezTo>
                  <a:cubicBezTo>
                    <a:pt x="5985" y="1313"/>
                    <a:pt x="9154" y="0"/>
                    <a:pt x="12459" y="0"/>
                  </a:cubicBezTo>
                  <a:close/>
                </a:path>
              </a:pathLst>
            </a:custGeom>
            <a:solidFill>
              <a:srgbClr val="E8F4F5"/>
            </a:solidFill>
            <a:ln w="142875" cap="sq">
              <a:solidFill>
                <a:srgbClr val="3BB8B2"/>
              </a:solidFill>
              <a:prstDash val="solid"/>
              <a:miter/>
            </a:ln>
          </p:spPr>
        </p:sp>
        <p:sp>
          <p:nvSpPr>
            <p:cNvPr id="5" name="TextBox 5"/>
            <p:cNvSpPr txBox="1"/>
            <p:nvPr/>
          </p:nvSpPr>
          <p:spPr>
            <a:xfrm>
              <a:off x="0" y="-38100"/>
              <a:ext cx="3273277" cy="529302"/>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2988892" y="2942075"/>
            <a:ext cx="3080647" cy="3453788"/>
            <a:chOff x="0" y="0"/>
            <a:chExt cx="811364" cy="909640"/>
          </a:xfrm>
        </p:grpSpPr>
        <p:sp>
          <p:nvSpPr>
            <p:cNvPr id="7" name="Freeform 7"/>
            <p:cNvSpPr/>
            <p:nvPr/>
          </p:nvSpPr>
          <p:spPr>
            <a:xfrm>
              <a:off x="0" y="0"/>
              <a:ext cx="811364" cy="909640"/>
            </a:xfrm>
            <a:custGeom>
              <a:avLst/>
              <a:gdLst/>
              <a:ahLst/>
              <a:cxnLst/>
              <a:rect l="l" t="t" r="r" b="b"/>
              <a:pathLst>
                <a:path w="811364" h="909640">
                  <a:moveTo>
                    <a:pt x="50262" y="0"/>
                  </a:moveTo>
                  <a:lnTo>
                    <a:pt x="761102" y="0"/>
                  </a:lnTo>
                  <a:cubicBezTo>
                    <a:pt x="788861" y="0"/>
                    <a:pt x="811364" y="22503"/>
                    <a:pt x="811364" y="50262"/>
                  </a:cubicBezTo>
                  <a:lnTo>
                    <a:pt x="811364" y="859378"/>
                  </a:lnTo>
                  <a:cubicBezTo>
                    <a:pt x="811364" y="872708"/>
                    <a:pt x="806068" y="885493"/>
                    <a:pt x="796643" y="894918"/>
                  </a:cubicBezTo>
                  <a:cubicBezTo>
                    <a:pt x="787217" y="904344"/>
                    <a:pt x="774432" y="909640"/>
                    <a:pt x="761102" y="909640"/>
                  </a:cubicBezTo>
                  <a:lnTo>
                    <a:pt x="50262" y="909640"/>
                  </a:lnTo>
                  <a:cubicBezTo>
                    <a:pt x="22503" y="909640"/>
                    <a:pt x="0" y="887137"/>
                    <a:pt x="0" y="859378"/>
                  </a:cubicBezTo>
                  <a:lnTo>
                    <a:pt x="0" y="50262"/>
                  </a:lnTo>
                  <a:cubicBezTo>
                    <a:pt x="0" y="22503"/>
                    <a:pt x="22503" y="0"/>
                    <a:pt x="50262" y="0"/>
                  </a:cubicBezTo>
                  <a:close/>
                </a:path>
              </a:pathLst>
            </a:custGeom>
            <a:solidFill>
              <a:srgbClr val="E8F4F5"/>
            </a:solidFill>
            <a:ln w="142875" cap="sq">
              <a:solidFill>
                <a:srgbClr val="3BB8B2"/>
              </a:solidFill>
              <a:prstDash val="solid"/>
              <a:miter/>
            </a:ln>
          </p:spPr>
        </p:sp>
        <p:sp>
          <p:nvSpPr>
            <p:cNvPr id="8" name="TextBox 8"/>
            <p:cNvSpPr txBox="1"/>
            <p:nvPr/>
          </p:nvSpPr>
          <p:spPr>
            <a:xfrm>
              <a:off x="0" y="-38100"/>
              <a:ext cx="811364" cy="94774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3714010" y="2005252"/>
            <a:ext cx="1623060" cy="162306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3BB8B2"/>
            </a:solidFill>
            <a:ln w="95250" cap="sq">
              <a:solidFill>
                <a:srgbClr val="E8F4F5"/>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89667" y="2962138"/>
            <a:ext cx="3080647" cy="3413661"/>
            <a:chOff x="0" y="0"/>
            <a:chExt cx="811364" cy="899071"/>
          </a:xfrm>
        </p:grpSpPr>
        <p:sp>
          <p:nvSpPr>
            <p:cNvPr id="13" name="Freeform 13"/>
            <p:cNvSpPr/>
            <p:nvPr/>
          </p:nvSpPr>
          <p:spPr>
            <a:xfrm>
              <a:off x="0" y="0"/>
              <a:ext cx="811364" cy="899071"/>
            </a:xfrm>
            <a:custGeom>
              <a:avLst/>
              <a:gdLst/>
              <a:ahLst/>
              <a:cxnLst/>
              <a:rect l="l" t="t" r="r" b="b"/>
              <a:pathLst>
                <a:path w="811364" h="899071">
                  <a:moveTo>
                    <a:pt x="50262" y="0"/>
                  </a:moveTo>
                  <a:lnTo>
                    <a:pt x="761102" y="0"/>
                  </a:lnTo>
                  <a:cubicBezTo>
                    <a:pt x="788861" y="0"/>
                    <a:pt x="811364" y="22503"/>
                    <a:pt x="811364" y="50262"/>
                  </a:cubicBezTo>
                  <a:lnTo>
                    <a:pt x="811364" y="848810"/>
                  </a:lnTo>
                  <a:cubicBezTo>
                    <a:pt x="811364" y="862140"/>
                    <a:pt x="806068" y="874924"/>
                    <a:pt x="796643" y="884350"/>
                  </a:cubicBezTo>
                  <a:cubicBezTo>
                    <a:pt x="787217" y="893776"/>
                    <a:pt x="774432" y="899071"/>
                    <a:pt x="761102" y="899071"/>
                  </a:cubicBezTo>
                  <a:lnTo>
                    <a:pt x="50262" y="899071"/>
                  </a:lnTo>
                  <a:cubicBezTo>
                    <a:pt x="22503" y="899071"/>
                    <a:pt x="0" y="876568"/>
                    <a:pt x="0" y="848810"/>
                  </a:cubicBezTo>
                  <a:lnTo>
                    <a:pt x="0" y="50262"/>
                  </a:lnTo>
                  <a:cubicBezTo>
                    <a:pt x="0" y="22503"/>
                    <a:pt x="22503" y="0"/>
                    <a:pt x="50262" y="0"/>
                  </a:cubicBezTo>
                  <a:close/>
                </a:path>
              </a:pathLst>
            </a:custGeom>
            <a:solidFill>
              <a:srgbClr val="E8F4F5"/>
            </a:solidFill>
            <a:ln w="142875" cap="sq">
              <a:solidFill>
                <a:srgbClr val="4A80BE"/>
              </a:solidFill>
              <a:prstDash val="solid"/>
              <a:miter/>
            </a:ln>
          </p:spPr>
        </p:sp>
        <p:sp>
          <p:nvSpPr>
            <p:cNvPr id="14" name="TextBox 14"/>
            <p:cNvSpPr txBox="1"/>
            <p:nvPr/>
          </p:nvSpPr>
          <p:spPr>
            <a:xfrm>
              <a:off x="0" y="-38100"/>
              <a:ext cx="811364" cy="937171"/>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7018460" y="2014777"/>
            <a:ext cx="1623060" cy="162306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4A80BE"/>
            </a:solidFill>
            <a:ln w="95250" cap="sq">
              <a:solidFill>
                <a:srgbClr val="E8F4F5"/>
              </a:solidFill>
              <a:prstDash val="solid"/>
              <a:miter/>
            </a:ln>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9647306" y="2982202"/>
            <a:ext cx="3080647" cy="3413661"/>
            <a:chOff x="0" y="0"/>
            <a:chExt cx="811364" cy="899071"/>
          </a:xfrm>
        </p:grpSpPr>
        <p:sp>
          <p:nvSpPr>
            <p:cNvPr id="19" name="Freeform 19"/>
            <p:cNvSpPr/>
            <p:nvPr/>
          </p:nvSpPr>
          <p:spPr>
            <a:xfrm>
              <a:off x="0" y="0"/>
              <a:ext cx="811364" cy="899071"/>
            </a:xfrm>
            <a:custGeom>
              <a:avLst/>
              <a:gdLst/>
              <a:ahLst/>
              <a:cxnLst/>
              <a:rect l="l" t="t" r="r" b="b"/>
              <a:pathLst>
                <a:path w="811364" h="899071">
                  <a:moveTo>
                    <a:pt x="50262" y="0"/>
                  </a:moveTo>
                  <a:lnTo>
                    <a:pt x="761102" y="0"/>
                  </a:lnTo>
                  <a:cubicBezTo>
                    <a:pt x="788861" y="0"/>
                    <a:pt x="811364" y="22503"/>
                    <a:pt x="811364" y="50262"/>
                  </a:cubicBezTo>
                  <a:lnTo>
                    <a:pt x="811364" y="848810"/>
                  </a:lnTo>
                  <a:cubicBezTo>
                    <a:pt x="811364" y="862140"/>
                    <a:pt x="806068" y="874924"/>
                    <a:pt x="796643" y="884350"/>
                  </a:cubicBezTo>
                  <a:cubicBezTo>
                    <a:pt x="787217" y="893776"/>
                    <a:pt x="774432" y="899071"/>
                    <a:pt x="761102" y="899071"/>
                  </a:cubicBezTo>
                  <a:lnTo>
                    <a:pt x="50262" y="899071"/>
                  </a:lnTo>
                  <a:cubicBezTo>
                    <a:pt x="22503" y="899071"/>
                    <a:pt x="0" y="876568"/>
                    <a:pt x="0" y="848810"/>
                  </a:cubicBezTo>
                  <a:lnTo>
                    <a:pt x="0" y="50262"/>
                  </a:lnTo>
                  <a:cubicBezTo>
                    <a:pt x="0" y="22503"/>
                    <a:pt x="22503" y="0"/>
                    <a:pt x="50262" y="0"/>
                  </a:cubicBezTo>
                  <a:close/>
                </a:path>
              </a:pathLst>
            </a:custGeom>
            <a:solidFill>
              <a:srgbClr val="E8F4F5"/>
            </a:solidFill>
            <a:ln w="142875" cap="sq">
              <a:solidFill>
                <a:srgbClr val="4A80BE"/>
              </a:solidFill>
              <a:prstDash val="solid"/>
              <a:miter/>
            </a:ln>
          </p:spPr>
        </p:sp>
        <p:sp>
          <p:nvSpPr>
            <p:cNvPr id="20" name="TextBox 20"/>
            <p:cNvSpPr txBox="1"/>
            <p:nvPr/>
          </p:nvSpPr>
          <p:spPr>
            <a:xfrm>
              <a:off x="0" y="-38100"/>
              <a:ext cx="811364" cy="937171"/>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0376100" y="2014777"/>
            <a:ext cx="1623060" cy="1623060"/>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4A80BE"/>
            </a:solidFill>
            <a:ln w="95250" cap="sq">
              <a:solidFill>
                <a:srgbClr val="E8F4F5"/>
              </a:solidFill>
              <a:prstDash val="solid"/>
              <a:miter/>
            </a:ln>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3009678" y="2962138"/>
            <a:ext cx="3080647" cy="3453788"/>
            <a:chOff x="0" y="0"/>
            <a:chExt cx="811364" cy="909640"/>
          </a:xfrm>
        </p:grpSpPr>
        <p:sp>
          <p:nvSpPr>
            <p:cNvPr id="25" name="Freeform 25"/>
            <p:cNvSpPr/>
            <p:nvPr/>
          </p:nvSpPr>
          <p:spPr>
            <a:xfrm>
              <a:off x="0" y="0"/>
              <a:ext cx="811364" cy="909640"/>
            </a:xfrm>
            <a:custGeom>
              <a:avLst/>
              <a:gdLst/>
              <a:ahLst/>
              <a:cxnLst/>
              <a:rect l="l" t="t" r="r" b="b"/>
              <a:pathLst>
                <a:path w="811364" h="909640">
                  <a:moveTo>
                    <a:pt x="50262" y="0"/>
                  </a:moveTo>
                  <a:lnTo>
                    <a:pt x="761102" y="0"/>
                  </a:lnTo>
                  <a:cubicBezTo>
                    <a:pt x="788861" y="0"/>
                    <a:pt x="811364" y="22503"/>
                    <a:pt x="811364" y="50262"/>
                  </a:cubicBezTo>
                  <a:lnTo>
                    <a:pt x="811364" y="859378"/>
                  </a:lnTo>
                  <a:cubicBezTo>
                    <a:pt x="811364" y="872708"/>
                    <a:pt x="806068" y="885493"/>
                    <a:pt x="796643" y="894918"/>
                  </a:cubicBezTo>
                  <a:cubicBezTo>
                    <a:pt x="787217" y="904344"/>
                    <a:pt x="774432" y="909640"/>
                    <a:pt x="761102" y="909640"/>
                  </a:cubicBezTo>
                  <a:lnTo>
                    <a:pt x="50262" y="909640"/>
                  </a:lnTo>
                  <a:cubicBezTo>
                    <a:pt x="22503" y="909640"/>
                    <a:pt x="0" y="887137"/>
                    <a:pt x="0" y="859378"/>
                  </a:cubicBezTo>
                  <a:lnTo>
                    <a:pt x="0" y="50262"/>
                  </a:lnTo>
                  <a:cubicBezTo>
                    <a:pt x="0" y="22503"/>
                    <a:pt x="22503" y="0"/>
                    <a:pt x="50262" y="0"/>
                  </a:cubicBezTo>
                  <a:close/>
                </a:path>
              </a:pathLst>
            </a:custGeom>
            <a:solidFill>
              <a:srgbClr val="E8F4F5"/>
            </a:solidFill>
            <a:ln w="142875" cap="sq">
              <a:solidFill>
                <a:srgbClr val="AE448F"/>
              </a:solidFill>
              <a:prstDash val="solid"/>
              <a:miter/>
            </a:ln>
          </p:spPr>
        </p:sp>
        <p:sp>
          <p:nvSpPr>
            <p:cNvPr id="26" name="TextBox 26"/>
            <p:cNvSpPr txBox="1"/>
            <p:nvPr/>
          </p:nvSpPr>
          <p:spPr>
            <a:xfrm>
              <a:off x="0" y="-38100"/>
              <a:ext cx="811364" cy="94774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rot="-10800000">
            <a:off x="4142527" y="2775395"/>
            <a:ext cx="766026" cy="718149"/>
          </a:xfrm>
          <a:custGeom>
            <a:avLst/>
            <a:gdLst/>
            <a:ahLst/>
            <a:cxnLst/>
            <a:rect l="l" t="t" r="r" b="b"/>
            <a:pathLst>
              <a:path w="766026" h="718149">
                <a:moveTo>
                  <a:pt x="0" y="0"/>
                </a:moveTo>
                <a:lnTo>
                  <a:pt x="766026" y="0"/>
                </a:lnTo>
                <a:lnTo>
                  <a:pt x="766026" y="718149"/>
                </a:lnTo>
                <a:lnTo>
                  <a:pt x="0" y="7181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p:cNvSpPr/>
          <p:nvPr/>
        </p:nvSpPr>
        <p:spPr>
          <a:xfrm rot="-10800000">
            <a:off x="7500167" y="2775395"/>
            <a:ext cx="766026" cy="718149"/>
          </a:xfrm>
          <a:custGeom>
            <a:avLst/>
            <a:gdLst/>
            <a:ahLst/>
            <a:cxnLst/>
            <a:rect l="l" t="t" r="r" b="b"/>
            <a:pathLst>
              <a:path w="766026" h="718149">
                <a:moveTo>
                  <a:pt x="0" y="0"/>
                </a:moveTo>
                <a:lnTo>
                  <a:pt x="766025" y="0"/>
                </a:lnTo>
                <a:lnTo>
                  <a:pt x="766025" y="718149"/>
                </a:lnTo>
                <a:lnTo>
                  <a:pt x="0" y="7181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rot="-10800000">
            <a:off x="10857806" y="2775395"/>
            <a:ext cx="766026" cy="718149"/>
          </a:xfrm>
          <a:custGeom>
            <a:avLst/>
            <a:gdLst/>
            <a:ahLst/>
            <a:cxnLst/>
            <a:rect l="l" t="t" r="r" b="b"/>
            <a:pathLst>
              <a:path w="766026" h="718149">
                <a:moveTo>
                  <a:pt x="0" y="0"/>
                </a:moveTo>
                <a:lnTo>
                  <a:pt x="766025" y="0"/>
                </a:lnTo>
                <a:lnTo>
                  <a:pt x="766025" y="718149"/>
                </a:lnTo>
                <a:lnTo>
                  <a:pt x="0" y="7181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30" name="Group 30"/>
          <p:cNvGrpSpPr/>
          <p:nvPr/>
        </p:nvGrpSpPr>
        <p:grpSpPr>
          <a:xfrm>
            <a:off x="13733739" y="2014777"/>
            <a:ext cx="1623060" cy="162306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AE448F"/>
            </a:solidFill>
            <a:ln w="95250" cap="sq">
              <a:solidFill>
                <a:srgbClr val="E8F4F5"/>
              </a:solidFill>
              <a:prstDash val="solid"/>
              <a:miter/>
            </a:ln>
          </p:spPr>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3" name="Freeform 33"/>
          <p:cNvSpPr/>
          <p:nvPr/>
        </p:nvSpPr>
        <p:spPr>
          <a:xfrm rot="-10800000">
            <a:off x="14215445" y="2775395"/>
            <a:ext cx="766026" cy="718149"/>
          </a:xfrm>
          <a:custGeom>
            <a:avLst/>
            <a:gdLst/>
            <a:ahLst/>
            <a:cxnLst/>
            <a:rect l="l" t="t" r="r" b="b"/>
            <a:pathLst>
              <a:path w="766026" h="718149">
                <a:moveTo>
                  <a:pt x="0" y="0"/>
                </a:moveTo>
                <a:lnTo>
                  <a:pt x="766025" y="0"/>
                </a:lnTo>
                <a:lnTo>
                  <a:pt x="766025" y="718149"/>
                </a:lnTo>
                <a:lnTo>
                  <a:pt x="0" y="7181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34" name="Group 34"/>
          <p:cNvGrpSpPr/>
          <p:nvPr/>
        </p:nvGrpSpPr>
        <p:grpSpPr>
          <a:xfrm>
            <a:off x="4214162" y="7051771"/>
            <a:ext cx="711760" cy="711760"/>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BB8B2"/>
            </a:solidFill>
            <a:ln w="47625" cap="sq">
              <a:solidFill>
                <a:srgbClr val="E8F4F5"/>
              </a:solidFill>
              <a:prstDash val="solid"/>
              <a:miter/>
            </a:ln>
          </p:spPr>
        </p:sp>
        <p:sp>
          <p:nvSpPr>
            <p:cNvPr id="36" name="TextBox 36"/>
            <p:cNvSpPr txBox="1"/>
            <p:nvPr/>
          </p:nvSpPr>
          <p:spPr>
            <a:xfrm>
              <a:off x="76200" y="38100"/>
              <a:ext cx="660400" cy="698500"/>
            </a:xfrm>
            <a:prstGeom prst="rect">
              <a:avLst/>
            </a:prstGeom>
          </p:spPr>
          <p:txBody>
            <a:bodyPr lIns="52083" tIns="52083" rIns="52083" bIns="52083" rtlCol="0" anchor="ctr"/>
            <a:lstStyle/>
            <a:p>
              <a:pPr algn="ctr">
                <a:lnSpc>
                  <a:spcPts val="2659"/>
                </a:lnSpc>
              </a:pPr>
              <a:endParaRPr/>
            </a:p>
          </p:txBody>
        </p:sp>
      </p:grpSp>
      <p:grpSp>
        <p:nvGrpSpPr>
          <p:cNvPr id="37" name="Group 37"/>
          <p:cNvGrpSpPr/>
          <p:nvPr/>
        </p:nvGrpSpPr>
        <p:grpSpPr>
          <a:xfrm>
            <a:off x="7616303" y="7051771"/>
            <a:ext cx="711760" cy="711760"/>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A80BE"/>
            </a:solidFill>
            <a:ln w="47625" cap="sq">
              <a:solidFill>
                <a:srgbClr val="E8F4F5"/>
              </a:solidFill>
              <a:prstDash val="solid"/>
              <a:miter/>
            </a:ln>
          </p:spPr>
        </p:sp>
        <p:sp>
          <p:nvSpPr>
            <p:cNvPr id="39" name="TextBox 39"/>
            <p:cNvSpPr txBox="1"/>
            <p:nvPr/>
          </p:nvSpPr>
          <p:spPr>
            <a:xfrm>
              <a:off x="76200" y="38100"/>
              <a:ext cx="660400" cy="698500"/>
            </a:xfrm>
            <a:prstGeom prst="rect">
              <a:avLst/>
            </a:prstGeom>
          </p:spPr>
          <p:txBody>
            <a:bodyPr lIns="52083" tIns="52083" rIns="52083" bIns="52083" rtlCol="0" anchor="ctr"/>
            <a:lstStyle/>
            <a:p>
              <a:pPr algn="ctr">
                <a:lnSpc>
                  <a:spcPts val="2659"/>
                </a:lnSpc>
              </a:pPr>
              <a:endParaRPr/>
            </a:p>
          </p:txBody>
        </p:sp>
      </p:grpSp>
      <p:grpSp>
        <p:nvGrpSpPr>
          <p:cNvPr id="40" name="Group 40"/>
          <p:cNvGrpSpPr/>
          <p:nvPr/>
        </p:nvGrpSpPr>
        <p:grpSpPr>
          <a:xfrm>
            <a:off x="11018444" y="7051771"/>
            <a:ext cx="711760" cy="711760"/>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A80BE"/>
            </a:solidFill>
            <a:ln w="47625" cap="sq">
              <a:solidFill>
                <a:srgbClr val="E8F4F5"/>
              </a:solidFill>
              <a:prstDash val="solid"/>
              <a:miter/>
            </a:ln>
          </p:spPr>
        </p:sp>
        <p:sp>
          <p:nvSpPr>
            <p:cNvPr id="42" name="TextBox 42"/>
            <p:cNvSpPr txBox="1"/>
            <p:nvPr/>
          </p:nvSpPr>
          <p:spPr>
            <a:xfrm>
              <a:off x="76200" y="38100"/>
              <a:ext cx="660400" cy="698500"/>
            </a:xfrm>
            <a:prstGeom prst="rect">
              <a:avLst/>
            </a:prstGeom>
          </p:spPr>
          <p:txBody>
            <a:bodyPr lIns="52083" tIns="52083" rIns="52083" bIns="52083" rtlCol="0" anchor="ctr"/>
            <a:lstStyle/>
            <a:p>
              <a:pPr algn="ctr">
                <a:lnSpc>
                  <a:spcPts val="2659"/>
                </a:lnSpc>
              </a:pPr>
              <a:endParaRPr/>
            </a:p>
          </p:txBody>
        </p:sp>
      </p:grpSp>
      <p:grpSp>
        <p:nvGrpSpPr>
          <p:cNvPr id="43" name="Group 43"/>
          <p:cNvGrpSpPr/>
          <p:nvPr/>
        </p:nvGrpSpPr>
        <p:grpSpPr>
          <a:xfrm>
            <a:off x="14363979" y="6983814"/>
            <a:ext cx="711760" cy="711760"/>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E448F"/>
            </a:solidFill>
            <a:ln w="47625" cap="sq">
              <a:solidFill>
                <a:srgbClr val="E8F4F5"/>
              </a:solidFill>
              <a:prstDash val="solid"/>
              <a:miter/>
            </a:ln>
          </p:spPr>
        </p:sp>
        <p:sp>
          <p:nvSpPr>
            <p:cNvPr id="45" name="TextBox 45"/>
            <p:cNvSpPr txBox="1"/>
            <p:nvPr/>
          </p:nvSpPr>
          <p:spPr>
            <a:xfrm>
              <a:off x="76200" y="38100"/>
              <a:ext cx="660400" cy="698500"/>
            </a:xfrm>
            <a:prstGeom prst="rect">
              <a:avLst/>
            </a:prstGeom>
          </p:spPr>
          <p:txBody>
            <a:bodyPr lIns="52083" tIns="52083" rIns="52083" bIns="52083" rtlCol="0" anchor="ctr"/>
            <a:lstStyle/>
            <a:p>
              <a:pPr algn="ctr">
                <a:lnSpc>
                  <a:spcPts val="2659"/>
                </a:lnSpc>
              </a:pPr>
              <a:endParaRPr/>
            </a:p>
          </p:txBody>
        </p:sp>
      </p:grpSp>
      <p:sp>
        <p:nvSpPr>
          <p:cNvPr id="46" name="AutoShape 46"/>
          <p:cNvSpPr/>
          <p:nvPr/>
        </p:nvSpPr>
        <p:spPr>
          <a:xfrm flipV="1">
            <a:off x="4570042" y="6363793"/>
            <a:ext cx="0" cy="687978"/>
          </a:xfrm>
          <a:prstGeom prst="line">
            <a:avLst/>
          </a:prstGeom>
          <a:ln w="47625" cap="flat">
            <a:solidFill>
              <a:srgbClr val="3BB8B2"/>
            </a:solidFill>
            <a:prstDash val="solid"/>
            <a:headEnd type="none" w="sm" len="sm"/>
            <a:tailEnd type="none" w="sm" len="sm"/>
          </a:ln>
        </p:spPr>
      </p:sp>
      <p:sp>
        <p:nvSpPr>
          <p:cNvPr id="47" name="AutoShape 47"/>
          <p:cNvSpPr/>
          <p:nvPr/>
        </p:nvSpPr>
        <p:spPr>
          <a:xfrm flipV="1">
            <a:off x="7972183" y="6363793"/>
            <a:ext cx="0" cy="687978"/>
          </a:xfrm>
          <a:prstGeom prst="line">
            <a:avLst/>
          </a:prstGeom>
          <a:ln w="47625" cap="flat">
            <a:solidFill>
              <a:srgbClr val="4A80BE"/>
            </a:solidFill>
            <a:prstDash val="solid"/>
            <a:headEnd type="none" w="sm" len="sm"/>
            <a:tailEnd type="none" w="sm" len="sm"/>
          </a:ln>
        </p:spPr>
      </p:sp>
      <p:sp>
        <p:nvSpPr>
          <p:cNvPr id="48" name="AutoShape 48"/>
          <p:cNvSpPr/>
          <p:nvPr/>
        </p:nvSpPr>
        <p:spPr>
          <a:xfrm flipV="1">
            <a:off x="11374324" y="6363793"/>
            <a:ext cx="0" cy="687978"/>
          </a:xfrm>
          <a:prstGeom prst="line">
            <a:avLst/>
          </a:prstGeom>
          <a:ln w="47625" cap="flat">
            <a:solidFill>
              <a:srgbClr val="4A80BE"/>
            </a:solidFill>
            <a:prstDash val="solid"/>
            <a:headEnd type="none" w="sm" len="sm"/>
            <a:tailEnd type="none" w="sm" len="sm"/>
          </a:ln>
        </p:spPr>
      </p:sp>
      <p:sp>
        <p:nvSpPr>
          <p:cNvPr id="49" name="AutoShape 49"/>
          <p:cNvSpPr/>
          <p:nvPr/>
        </p:nvSpPr>
        <p:spPr>
          <a:xfrm flipV="1">
            <a:off x="14776465" y="6363793"/>
            <a:ext cx="0" cy="687978"/>
          </a:xfrm>
          <a:prstGeom prst="line">
            <a:avLst/>
          </a:prstGeom>
          <a:ln w="47625" cap="flat">
            <a:solidFill>
              <a:srgbClr val="AE448F"/>
            </a:solidFill>
            <a:prstDash val="solid"/>
            <a:headEnd type="none" w="sm" len="sm"/>
            <a:tailEnd type="none" w="sm" len="sm"/>
          </a:ln>
        </p:spPr>
      </p:sp>
      <p:grpSp>
        <p:nvGrpSpPr>
          <p:cNvPr id="50" name="Group 50"/>
          <p:cNvGrpSpPr/>
          <p:nvPr/>
        </p:nvGrpSpPr>
        <p:grpSpPr>
          <a:xfrm>
            <a:off x="6550867" y="3869965"/>
            <a:ext cx="2558247" cy="1979930"/>
            <a:chOff x="0" y="0"/>
            <a:chExt cx="3506346" cy="2713702"/>
          </a:xfrm>
        </p:grpSpPr>
        <p:sp>
          <p:nvSpPr>
            <p:cNvPr id="51" name="Freeform 51"/>
            <p:cNvSpPr/>
            <p:nvPr/>
          </p:nvSpPr>
          <p:spPr>
            <a:xfrm>
              <a:off x="0" y="0"/>
              <a:ext cx="3506346" cy="2713702"/>
            </a:xfrm>
            <a:custGeom>
              <a:avLst/>
              <a:gdLst/>
              <a:ahLst/>
              <a:cxnLst/>
              <a:rect l="l" t="t" r="r" b="b"/>
              <a:pathLst>
                <a:path w="3506346" h="2713702">
                  <a:moveTo>
                    <a:pt x="0" y="0"/>
                  </a:moveTo>
                  <a:lnTo>
                    <a:pt x="3506346" y="0"/>
                  </a:lnTo>
                  <a:lnTo>
                    <a:pt x="3506346" y="2713702"/>
                  </a:lnTo>
                  <a:lnTo>
                    <a:pt x="0" y="2713702"/>
                  </a:lnTo>
                  <a:close/>
                </a:path>
              </a:pathLst>
            </a:custGeom>
          </p:spPr>
        </p:sp>
        <p:sp>
          <p:nvSpPr>
            <p:cNvPr id="52" name="TextBox 52"/>
            <p:cNvSpPr txBox="1"/>
            <p:nvPr/>
          </p:nvSpPr>
          <p:spPr>
            <a:xfrm>
              <a:off x="0" y="19050"/>
              <a:ext cx="3506346" cy="2694652"/>
            </a:xfrm>
            <a:prstGeom prst="rect">
              <a:avLst/>
            </a:prstGeom>
          </p:spPr>
          <p:txBody>
            <a:bodyPr lIns="0" tIns="0" rIns="0" bIns="0" rtlCol="0" anchor="t"/>
            <a:lstStyle/>
            <a:p>
              <a:pPr algn="ctr">
                <a:lnSpc>
                  <a:spcPts val="2160"/>
                </a:lnSpc>
              </a:pPr>
              <a:r>
                <a:rPr lang="en-US" sz="2000">
                  <a:solidFill>
                    <a:srgbClr val="00648F"/>
                  </a:solidFill>
                  <a:latin typeface="Asap"/>
                  <a:ea typeface="Asap"/>
                  <a:cs typeface="Asap"/>
                  <a:sym typeface="Asap"/>
                </a:rPr>
                <a:t>schedule an appointment for attendance, fingerprinting and passport presentation via the case status tracking page</a:t>
              </a:r>
            </a:p>
          </p:txBody>
        </p:sp>
      </p:grpSp>
      <p:grpSp>
        <p:nvGrpSpPr>
          <p:cNvPr id="53" name="Group 53"/>
          <p:cNvGrpSpPr/>
          <p:nvPr/>
        </p:nvGrpSpPr>
        <p:grpSpPr>
          <a:xfrm>
            <a:off x="3290919" y="4033234"/>
            <a:ext cx="2558247" cy="1925636"/>
            <a:chOff x="0" y="0"/>
            <a:chExt cx="3506346" cy="2639286"/>
          </a:xfrm>
        </p:grpSpPr>
        <p:sp>
          <p:nvSpPr>
            <p:cNvPr id="54" name="Freeform 54"/>
            <p:cNvSpPr/>
            <p:nvPr/>
          </p:nvSpPr>
          <p:spPr>
            <a:xfrm>
              <a:off x="0" y="0"/>
              <a:ext cx="3506346" cy="2639286"/>
            </a:xfrm>
            <a:custGeom>
              <a:avLst/>
              <a:gdLst/>
              <a:ahLst/>
              <a:cxnLst/>
              <a:rect l="l" t="t" r="r" b="b"/>
              <a:pathLst>
                <a:path w="3506346" h="2639286">
                  <a:moveTo>
                    <a:pt x="0" y="0"/>
                  </a:moveTo>
                  <a:lnTo>
                    <a:pt x="3506346" y="0"/>
                  </a:lnTo>
                  <a:lnTo>
                    <a:pt x="3506346" y="2639286"/>
                  </a:lnTo>
                  <a:lnTo>
                    <a:pt x="0" y="2639286"/>
                  </a:lnTo>
                  <a:close/>
                </a:path>
              </a:pathLst>
            </a:custGeom>
          </p:spPr>
        </p:sp>
        <p:sp>
          <p:nvSpPr>
            <p:cNvPr id="55" name="TextBox 55"/>
            <p:cNvSpPr txBox="1"/>
            <p:nvPr/>
          </p:nvSpPr>
          <p:spPr>
            <a:xfrm>
              <a:off x="0" y="19050"/>
              <a:ext cx="3506346" cy="2620236"/>
            </a:xfrm>
            <a:prstGeom prst="rect">
              <a:avLst/>
            </a:prstGeom>
          </p:spPr>
          <p:txBody>
            <a:bodyPr lIns="0" tIns="0" rIns="0" bIns="0" rtlCol="0" anchor="t"/>
            <a:lstStyle/>
            <a:p>
              <a:pPr algn="ctr">
                <a:lnSpc>
                  <a:spcPts val="2916"/>
                </a:lnSpc>
              </a:pPr>
              <a:r>
                <a:rPr lang="en-US" sz="2700" dirty="0">
                  <a:solidFill>
                    <a:srgbClr val="00648F"/>
                  </a:solidFill>
                  <a:latin typeface="Asap"/>
                  <a:ea typeface="Asap"/>
                  <a:cs typeface="Asap"/>
                  <a:sym typeface="Asap"/>
                </a:rPr>
                <a:t>Check the status of your case on our website</a:t>
              </a:r>
              <a:r>
                <a:rPr lang="pl-PL" sz="2700" dirty="0">
                  <a:solidFill>
                    <a:srgbClr val="00648F"/>
                  </a:solidFill>
                  <a:latin typeface="Asap"/>
                  <a:ea typeface="Asap"/>
                  <a:cs typeface="Asap"/>
                  <a:sym typeface="Asap"/>
                </a:rPr>
                <a:t> </a:t>
              </a:r>
              <a:r>
                <a:rPr lang="en-US" sz="2700" dirty="0">
                  <a:solidFill>
                    <a:srgbClr val="00648F"/>
                  </a:solidFill>
                  <a:latin typeface="Asap"/>
                  <a:ea typeface="Asap"/>
                  <a:cs typeface="Asap"/>
                  <a:sym typeface="Asap"/>
                </a:rPr>
                <a:t>on a regular basis</a:t>
              </a:r>
            </a:p>
          </p:txBody>
        </p:sp>
      </p:grpSp>
      <p:grpSp>
        <p:nvGrpSpPr>
          <p:cNvPr id="56" name="Group 56"/>
          <p:cNvGrpSpPr/>
          <p:nvPr/>
        </p:nvGrpSpPr>
        <p:grpSpPr>
          <a:xfrm>
            <a:off x="9961695" y="3942207"/>
            <a:ext cx="2558247" cy="2402586"/>
            <a:chOff x="0" y="0"/>
            <a:chExt cx="3506346" cy="3292997"/>
          </a:xfrm>
        </p:grpSpPr>
        <p:sp>
          <p:nvSpPr>
            <p:cNvPr id="57" name="Freeform 57"/>
            <p:cNvSpPr/>
            <p:nvPr/>
          </p:nvSpPr>
          <p:spPr>
            <a:xfrm>
              <a:off x="0" y="0"/>
              <a:ext cx="3506346" cy="3292997"/>
            </a:xfrm>
            <a:custGeom>
              <a:avLst/>
              <a:gdLst/>
              <a:ahLst/>
              <a:cxnLst/>
              <a:rect l="l" t="t" r="r" b="b"/>
              <a:pathLst>
                <a:path w="3506346" h="3292997">
                  <a:moveTo>
                    <a:pt x="0" y="0"/>
                  </a:moveTo>
                  <a:lnTo>
                    <a:pt x="3506346" y="0"/>
                  </a:lnTo>
                  <a:lnTo>
                    <a:pt x="3506346" y="3292997"/>
                  </a:lnTo>
                  <a:lnTo>
                    <a:pt x="0" y="3292997"/>
                  </a:lnTo>
                  <a:close/>
                </a:path>
              </a:pathLst>
            </a:custGeom>
          </p:spPr>
        </p:sp>
        <p:sp>
          <p:nvSpPr>
            <p:cNvPr id="58" name="TextBox 58"/>
            <p:cNvSpPr txBox="1"/>
            <p:nvPr/>
          </p:nvSpPr>
          <p:spPr>
            <a:xfrm>
              <a:off x="0" y="28575"/>
              <a:ext cx="3506346" cy="3264422"/>
            </a:xfrm>
            <a:prstGeom prst="rect">
              <a:avLst/>
            </a:prstGeom>
          </p:spPr>
          <p:txBody>
            <a:bodyPr lIns="0" tIns="0" rIns="0" bIns="0" rtlCol="0" anchor="t"/>
            <a:lstStyle/>
            <a:p>
              <a:pPr algn="ctr">
                <a:lnSpc>
                  <a:spcPts val="2592"/>
                </a:lnSpc>
              </a:pPr>
              <a:r>
                <a:rPr lang="en-US" sz="2400">
                  <a:solidFill>
                    <a:srgbClr val="00648F"/>
                  </a:solidFill>
                  <a:latin typeface="Asap"/>
                  <a:ea typeface="Asap"/>
                  <a:cs typeface="Asap"/>
                  <a:sym typeface="Asap"/>
                </a:rPr>
                <a:t>All the documents are to be submitted in Polish or with official translation into Polish</a:t>
              </a:r>
            </a:p>
            <a:p>
              <a:pPr algn="ctr">
                <a:lnSpc>
                  <a:spcPts val="2592"/>
                </a:lnSpc>
              </a:pPr>
              <a:endParaRPr lang="en-US" sz="2400">
                <a:solidFill>
                  <a:srgbClr val="00648F"/>
                </a:solidFill>
                <a:latin typeface="Asap"/>
                <a:ea typeface="Asap"/>
                <a:cs typeface="Asap"/>
                <a:sym typeface="Asap"/>
              </a:endParaRPr>
            </a:p>
          </p:txBody>
        </p:sp>
      </p:grpSp>
      <p:grpSp>
        <p:nvGrpSpPr>
          <p:cNvPr id="59" name="Group 59"/>
          <p:cNvGrpSpPr/>
          <p:nvPr/>
        </p:nvGrpSpPr>
        <p:grpSpPr>
          <a:xfrm>
            <a:off x="13270878" y="4037997"/>
            <a:ext cx="2558247" cy="2141537"/>
            <a:chOff x="0" y="0"/>
            <a:chExt cx="3506346" cy="2935202"/>
          </a:xfrm>
        </p:grpSpPr>
        <p:sp>
          <p:nvSpPr>
            <p:cNvPr id="60" name="Freeform 60"/>
            <p:cNvSpPr/>
            <p:nvPr/>
          </p:nvSpPr>
          <p:spPr>
            <a:xfrm>
              <a:off x="0" y="0"/>
              <a:ext cx="3506346" cy="2935202"/>
            </a:xfrm>
            <a:custGeom>
              <a:avLst/>
              <a:gdLst/>
              <a:ahLst/>
              <a:cxnLst/>
              <a:rect l="l" t="t" r="r" b="b"/>
              <a:pathLst>
                <a:path w="3506346" h="2935202">
                  <a:moveTo>
                    <a:pt x="0" y="0"/>
                  </a:moveTo>
                  <a:lnTo>
                    <a:pt x="3506346" y="0"/>
                  </a:lnTo>
                  <a:lnTo>
                    <a:pt x="3506346" y="2935202"/>
                  </a:lnTo>
                  <a:lnTo>
                    <a:pt x="0" y="2935202"/>
                  </a:lnTo>
                  <a:close/>
                </a:path>
              </a:pathLst>
            </a:custGeom>
          </p:spPr>
        </p:sp>
        <p:sp>
          <p:nvSpPr>
            <p:cNvPr id="61" name="TextBox 61"/>
            <p:cNvSpPr txBox="1"/>
            <p:nvPr/>
          </p:nvSpPr>
          <p:spPr>
            <a:xfrm>
              <a:off x="0" y="28575"/>
              <a:ext cx="3506346" cy="2906627"/>
            </a:xfrm>
            <a:prstGeom prst="rect">
              <a:avLst/>
            </a:prstGeom>
          </p:spPr>
          <p:txBody>
            <a:bodyPr lIns="0" tIns="0" rIns="0" bIns="0" rtlCol="0" anchor="t"/>
            <a:lstStyle/>
            <a:p>
              <a:pPr algn="ctr">
                <a:lnSpc>
                  <a:spcPts val="2699"/>
                </a:lnSpc>
              </a:pPr>
              <a:r>
                <a:rPr lang="en-US" sz="2499">
                  <a:solidFill>
                    <a:srgbClr val="00648F"/>
                  </a:solidFill>
                  <a:latin typeface="Asap"/>
                  <a:ea typeface="Asap"/>
                  <a:cs typeface="Asap"/>
                  <a:sym typeface="Asap"/>
                </a:rPr>
                <a:t>Originals of all documents must be presented or submitted at the office</a:t>
              </a:r>
            </a:p>
            <a:p>
              <a:pPr algn="ctr">
                <a:lnSpc>
                  <a:spcPts val="2699"/>
                </a:lnSpc>
              </a:pPr>
              <a:endParaRPr lang="en-US" sz="2499">
                <a:solidFill>
                  <a:srgbClr val="00648F"/>
                </a:solidFill>
                <a:latin typeface="Asap"/>
                <a:ea typeface="Asap"/>
                <a:cs typeface="Asap"/>
                <a:sym typeface="Asap"/>
              </a:endParaRPr>
            </a:p>
          </p:txBody>
        </p:sp>
      </p:grpSp>
      <p:grpSp>
        <p:nvGrpSpPr>
          <p:cNvPr id="62" name="Group 62"/>
          <p:cNvGrpSpPr/>
          <p:nvPr/>
        </p:nvGrpSpPr>
        <p:grpSpPr>
          <a:xfrm>
            <a:off x="7442717" y="376598"/>
            <a:ext cx="10323784" cy="1304204"/>
            <a:chOff x="0" y="0"/>
            <a:chExt cx="14149831" cy="1787548"/>
          </a:xfrm>
        </p:grpSpPr>
        <p:sp>
          <p:nvSpPr>
            <p:cNvPr id="63" name="Freeform 63"/>
            <p:cNvSpPr/>
            <p:nvPr/>
          </p:nvSpPr>
          <p:spPr>
            <a:xfrm>
              <a:off x="0" y="0"/>
              <a:ext cx="14149832" cy="1787548"/>
            </a:xfrm>
            <a:custGeom>
              <a:avLst/>
              <a:gdLst/>
              <a:ahLst/>
              <a:cxnLst/>
              <a:rect l="l" t="t" r="r" b="b"/>
              <a:pathLst>
                <a:path w="14149832" h="1787548">
                  <a:moveTo>
                    <a:pt x="0" y="0"/>
                  </a:moveTo>
                  <a:lnTo>
                    <a:pt x="14149832" y="0"/>
                  </a:lnTo>
                  <a:lnTo>
                    <a:pt x="14149832" y="1787548"/>
                  </a:lnTo>
                  <a:lnTo>
                    <a:pt x="0" y="1787548"/>
                  </a:lnTo>
                  <a:close/>
                </a:path>
              </a:pathLst>
            </a:custGeom>
          </p:spPr>
        </p:sp>
        <p:sp>
          <p:nvSpPr>
            <p:cNvPr id="64" name="TextBox 64"/>
            <p:cNvSpPr txBox="1"/>
            <p:nvPr/>
          </p:nvSpPr>
          <p:spPr>
            <a:xfrm>
              <a:off x="0" y="47625"/>
              <a:ext cx="14149831" cy="1739923"/>
            </a:xfrm>
            <a:prstGeom prst="rect">
              <a:avLst/>
            </a:prstGeom>
          </p:spPr>
          <p:txBody>
            <a:bodyPr lIns="0" tIns="0" rIns="0" bIns="0" rtlCol="0" anchor="b"/>
            <a:lstStyle/>
            <a:p>
              <a:pPr algn="l">
                <a:lnSpc>
                  <a:spcPts val="5292"/>
                </a:lnSpc>
              </a:pPr>
              <a:r>
                <a:rPr lang="en-US" sz="4900" b="1">
                  <a:solidFill>
                    <a:srgbClr val="FFFFFF"/>
                  </a:solidFill>
                  <a:latin typeface="Asap Bold"/>
                  <a:ea typeface="Asap Bold"/>
                  <a:cs typeface="Asap Bold"/>
                  <a:sym typeface="Asap Bold"/>
                </a:rPr>
                <a:t>Important matters</a:t>
              </a:r>
            </a:p>
          </p:txBody>
        </p:sp>
      </p:grpSp>
      <p:sp>
        <p:nvSpPr>
          <p:cNvPr id="65" name="TextBox 65"/>
          <p:cNvSpPr txBox="1"/>
          <p:nvPr/>
        </p:nvSpPr>
        <p:spPr>
          <a:xfrm>
            <a:off x="4214162" y="7138411"/>
            <a:ext cx="711760" cy="481330"/>
          </a:xfrm>
          <a:prstGeom prst="rect">
            <a:avLst/>
          </a:prstGeom>
        </p:spPr>
        <p:txBody>
          <a:bodyPr lIns="0" tIns="0" rIns="0" bIns="0" rtlCol="0" anchor="t">
            <a:spAutoFit/>
          </a:bodyPr>
          <a:lstStyle/>
          <a:p>
            <a:pPr algn="ctr">
              <a:lnSpc>
                <a:spcPts val="3919"/>
              </a:lnSpc>
            </a:pPr>
            <a:r>
              <a:rPr lang="en-US" sz="2799" b="1" spc="13">
                <a:solidFill>
                  <a:srgbClr val="FFFFFF"/>
                </a:solidFill>
                <a:latin typeface="Inter Bold"/>
                <a:ea typeface="Inter Bold"/>
                <a:cs typeface="Inter Bold"/>
                <a:sym typeface="Inter Bold"/>
              </a:rPr>
              <a:t>1</a:t>
            </a:r>
          </a:p>
        </p:txBody>
      </p:sp>
      <p:sp>
        <p:nvSpPr>
          <p:cNvPr id="66" name="Freeform 66"/>
          <p:cNvSpPr/>
          <p:nvPr/>
        </p:nvSpPr>
        <p:spPr>
          <a:xfrm>
            <a:off x="9609525" y="9585548"/>
            <a:ext cx="7315200" cy="76200"/>
          </a:xfrm>
          <a:custGeom>
            <a:avLst/>
            <a:gdLst/>
            <a:ahLst/>
            <a:cxnLst/>
            <a:rect l="l" t="t" r="r" b="b"/>
            <a:pathLst>
              <a:path w="7315200" h="76200">
                <a:moveTo>
                  <a:pt x="0" y="0"/>
                </a:moveTo>
                <a:lnTo>
                  <a:pt x="7315200" y="0"/>
                </a:lnTo>
                <a:lnTo>
                  <a:pt x="7315200" y="76200"/>
                </a:lnTo>
                <a:lnTo>
                  <a:pt x="0" y="76200"/>
                </a:lnTo>
                <a:lnTo>
                  <a:pt x="0" y="0"/>
                </a:lnTo>
                <a:close/>
              </a:path>
            </a:pathLst>
          </a:custGeom>
          <a:blipFill>
            <a:blip r:embed="rId9">
              <a:alphaModFix amt="52000"/>
              <a:extLst>
                <a:ext uri="{96DAC541-7B7A-43D3-8B79-37D633B846F1}">
                  <asvg:svgBlip xmlns:asvg="http://schemas.microsoft.com/office/drawing/2016/SVG/main" r:embed="rId10"/>
                </a:ext>
              </a:extLst>
            </a:blip>
            <a:stretch>
              <a:fillRect/>
            </a:stretch>
          </a:blipFill>
        </p:spPr>
      </p:sp>
      <p:sp>
        <p:nvSpPr>
          <p:cNvPr id="67" name="Freeform 67"/>
          <p:cNvSpPr/>
          <p:nvPr/>
        </p:nvSpPr>
        <p:spPr>
          <a:xfrm>
            <a:off x="3915678" y="2292699"/>
            <a:ext cx="1004956" cy="1004956"/>
          </a:xfrm>
          <a:custGeom>
            <a:avLst/>
            <a:gdLst/>
            <a:ahLst/>
            <a:cxnLst/>
            <a:rect l="l" t="t" r="r" b="b"/>
            <a:pathLst>
              <a:path w="1004956" h="1004956">
                <a:moveTo>
                  <a:pt x="0" y="0"/>
                </a:moveTo>
                <a:lnTo>
                  <a:pt x="1004957" y="0"/>
                </a:lnTo>
                <a:lnTo>
                  <a:pt x="1004957" y="1004956"/>
                </a:lnTo>
                <a:lnTo>
                  <a:pt x="0" y="1004956"/>
                </a:lnTo>
                <a:lnTo>
                  <a:pt x="0" y="0"/>
                </a:lnTo>
                <a:close/>
              </a:path>
            </a:pathLst>
          </a:custGeom>
          <a:blipFill>
            <a:blip r:embed="rId11"/>
            <a:stretch>
              <a:fillRect/>
            </a:stretch>
          </a:blipFill>
        </p:spPr>
      </p:sp>
      <p:sp>
        <p:nvSpPr>
          <p:cNvPr id="68" name="Freeform 68"/>
          <p:cNvSpPr/>
          <p:nvPr/>
        </p:nvSpPr>
        <p:spPr>
          <a:xfrm>
            <a:off x="7379588" y="2407592"/>
            <a:ext cx="948475" cy="948475"/>
          </a:xfrm>
          <a:custGeom>
            <a:avLst/>
            <a:gdLst/>
            <a:ahLst/>
            <a:cxnLst/>
            <a:rect l="l" t="t" r="r" b="b"/>
            <a:pathLst>
              <a:path w="948475" h="948475">
                <a:moveTo>
                  <a:pt x="0" y="0"/>
                </a:moveTo>
                <a:lnTo>
                  <a:pt x="948475" y="0"/>
                </a:lnTo>
                <a:lnTo>
                  <a:pt x="948475" y="948475"/>
                </a:lnTo>
                <a:lnTo>
                  <a:pt x="0" y="948475"/>
                </a:lnTo>
                <a:lnTo>
                  <a:pt x="0" y="0"/>
                </a:lnTo>
                <a:close/>
              </a:path>
            </a:pathLst>
          </a:custGeom>
          <a:blipFill>
            <a:blip r:embed="rId12"/>
            <a:stretch>
              <a:fillRect/>
            </a:stretch>
          </a:blipFill>
        </p:spPr>
      </p:sp>
      <p:sp>
        <p:nvSpPr>
          <p:cNvPr id="69" name="Freeform 69"/>
          <p:cNvSpPr/>
          <p:nvPr/>
        </p:nvSpPr>
        <p:spPr>
          <a:xfrm>
            <a:off x="10603027" y="2262718"/>
            <a:ext cx="1127177" cy="1127177"/>
          </a:xfrm>
          <a:custGeom>
            <a:avLst/>
            <a:gdLst/>
            <a:ahLst/>
            <a:cxnLst/>
            <a:rect l="l" t="t" r="r" b="b"/>
            <a:pathLst>
              <a:path w="1127177" h="1127177">
                <a:moveTo>
                  <a:pt x="0" y="0"/>
                </a:moveTo>
                <a:lnTo>
                  <a:pt x="1127177" y="0"/>
                </a:lnTo>
                <a:lnTo>
                  <a:pt x="1127177" y="1127177"/>
                </a:lnTo>
                <a:lnTo>
                  <a:pt x="0" y="1127177"/>
                </a:lnTo>
                <a:lnTo>
                  <a:pt x="0" y="0"/>
                </a:lnTo>
                <a:close/>
              </a:path>
            </a:pathLst>
          </a:custGeom>
          <a:blipFill>
            <a:blip r:embed="rId13"/>
            <a:stretch>
              <a:fillRect/>
            </a:stretch>
          </a:blipFill>
        </p:spPr>
      </p:sp>
      <p:sp>
        <p:nvSpPr>
          <p:cNvPr id="70" name="Freeform 70"/>
          <p:cNvSpPr/>
          <p:nvPr/>
        </p:nvSpPr>
        <p:spPr>
          <a:xfrm>
            <a:off x="14038201" y="2215138"/>
            <a:ext cx="1120514" cy="1120514"/>
          </a:xfrm>
          <a:custGeom>
            <a:avLst/>
            <a:gdLst/>
            <a:ahLst/>
            <a:cxnLst/>
            <a:rect l="l" t="t" r="r" b="b"/>
            <a:pathLst>
              <a:path w="1120514" h="1120514">
                <a:moveTo>
                  <a:pt x="0" y="0"/>
                </a:moveTo>
                <a:lnTo>
                  <a:pt x="1120514" y="0"/>
                </a:lnTo>
                <a:lnTo>
                  <a:pt x="1120514" y="1120514"/>
                </a:lnTo>
                <a:lnTo>
                  <a:pt x="0" y="1120514"/>
                </a:lnTo>
                <a:lnTo>
                  <a:pt x="0" y="0"/>
                </a:lnTo>
                <a:close/>
              </a:path>
            </a:pathLst>
          </a:custGeom>
          <a:blipFill>
            <a:blip r:embed="rId14"/>
            <a:stretch>
              <a:fillRect/>
            </a:stretch>
          </a:blipFill>
        </p:spPr>
      </p:sp>
      <p:sp>
        <p:nvSpPr>
          <p:cNvPr id="71" name="TextBox 71"/>
          <p:cNvSpPr txBox="1"/>
          <p:nvPr/>
        </p:nvSpPr>
        <p:spPr>
          <a:xfrm>
            <a:off x="3805145" y="8163581"/>
            <a:ext cx="10914714" cy="413858"/>
          </a:xfrm>
          <a:prstGeom prst="rect">
            <a:avLst/>
          </a:prstGeom>
        </p:spPr>
        <p:txBody>
          <a:bodyPr lIns="0" tIns="0" rIns="0" bIns="0" rtlCol="0" anchor="t">
            <a:spAutoFit/>
          </a:bodyPr>
          <a:lstStyle/>
          <a:p>
            <a:pPr algn="ctr">
              <a:lnSpc>
                <a:spcPts val="3152"/>
              </a:lnSpc>
            </a:pPr>
            <a:r>
              <a:rPr lang="en-US" sz="2718" b="1" u="sng" dirty="0">
                <a:solidFill>
                  <a:schemeClr val="tx2">
                    <a:lumMod val="40000"/>
                    <a:lumOff val="60000"/>
                  </a:schemeClr>
                </a:solidFill>
                <a:latin typeface="Asap Bold"/>
                <a:ea typeface="Asap Bold"/>
                <a:cs typeface="Asap Bold"/>
                <a:sym typeface="Asap Bold"/>
                <a:hlinkClick r:id="rId15" tooltip="https://www.poznan.uw.gov.pl/cudzoziemcy-stan/?lang=en">
                  <a:extLst>
                    <a:ext uri="{A12FA001-AC4F-418D-AE19-62706E023703}">
                      <ahyp:hlinkClr xmlns:ahyp="http://schemas.microsoft.com/office/drawing/2018/hyperlinkcolor" val="tx"/>
                    </a:ext>
                  </a:extLst>
                </a:hlinkClick>
              </a:rPr>
              <a:t>https://www.poznan.uw.gov.pl/cudzoziemcy-stan/?lang=en</a:t>
            </a:r>
          </a:p>
        </p:txBody>
      </p:sp>
      <p:sp>
        <p:nvSpPr>
          <p:cNvPr id="72" name="TextBox 72"/>
          <p:cNvSpPr txBox="1"/>
          <p:nvPr/>
        </p:nvSpPr>
        <p:spPr>
          <a:xfrm>
            <a:off x="7616303" y="7138411"/>
            <a:ext cx="711760" cy="481330"/>
          </a:xfrm>
          <a:prstGeom prst="rect">
            <a:avLst/>
          </a:prstGeom>
        </p:spPr>
        <p:txBody>
          <a:bodyPr lIns="0" tIns="0" rIns="0" bIns="0" rtlCol="0" anchor="t">
            <a:spAutoFit/>
          </a:bodyPr>
          <a:lstStyle/>
          <a:p>
            <a:pPr algn="ctr">
              <a:lnSpc>
                <a:spcPts val="3919"/>
              </a:lnSpc>
            </a:pPr>
            <a:r>
              <a:rPr lang="en-US" sz="2799" b="1" spc="13">
                <a:solidFill>
                  <a:srgbClr val="FFFFFF"/>
                </a:solidFill>
                <a:latin typeface="Inter Bold"/>
                <a:ea typeface="Inter Bold"/>
                <a:cs typeface="Inter Bold"/>
                <a:sym typeface="Inter Bold"/>
              </a:rPr>
              <a:t>2</a:t>
            </a:r>
          </a:p>
        </p:txBody>
      </p:sp>
      <p:sp>
        <p:nvSpPr>
          <p:cNvPr id="73" name="TextBox 73"/>
          <p:cNvSpPr txBox="1"/>
          <p:nvPr/>
        </p:nvSpPr>
        <p:spPr>
          <a:xfrm>
            <a:off x="11018444" y="7138411"/>
            <a:ext cx="711760" cy="481330"/>
          </a:xfrm>
          <a:prstGeom prst="rect">
            <a:avLst/>
          </a:prstGeom>
        </p:spPr>
        <p:txBody>
          <a:bodyPr lIns="0" tIns="0" rIns="0" bIns="0" rtlCol="0" anchor="t">
            <a:spAutoFit/>
          </a:bodyPr>
          <a:lstStyle/>
          <a:p>
            <a:pPr algn="ctr">
              <a:lnSpc>
                <a:spcPts val="3919"/>
              </a:lnSpc>
            </a:pPr>
            <a:r>
              <a:rPr lang="en-US" sz="2799" b="1" spc="13">
                <a:solidFill>
                  <a:srgbClr val="FFFFFF"/>
                </a:solidFill>
                <a:latin typeface="Inter Bold"/>
                <a:ea typeface="Inter Bold"/>
                <a:cs typeface="Inter Bold"/>
                <a:sym typeface="Inter Bold"/>
              </a:rPr>
              <a:t>3</a:t>
            </a:r>
          </a:p>
        </p:txBody>
      </p:sp>
      <p:sp>
        <p:nvSpPr>
          <p:cNvPr id="74" name="TextBox 74"/>
          <p:cNvSpPr txBox="1"/>
          <p:nvPr/>
        </p:nvSpPr>
        <p:spPr>
          <a:xfrm>
            <a:off x="14363979" y="7070454"/>
            <a:ext cx="711760" cy="481330"/>
          </a:xfrm>
          <a:prstGeom prst="rect">
            <a:avLst/>
          </a:prstGeom>
        </p:spPr>
        <p:txBody>
          <a:bodyPr lIns="0" tIns="0" rIns="0" bIns="0" rtlCol="0" anchor="t">
            <a:spAutoFit/>
          </a:bodyPr>
          <a:lstStyle/>
          <a:p>
            <a:pPr algn="ctr">
              <a:lnSpc>
                <a:spcPts val="3919"/>
              </a:lnSpc>
            </a:pPr>
            <a:r>
              <a:rPr lang="en-US" sz="2799" b="1" spc="13">
                <a:solidFill>
                  <a:srgbClr val="FFFFFF"/>
                </a:solidFill>
                <a:latin typeface="Inter Bold"/>
                <a:ea typeface="Inter Bold"/>
                <a:cs typeface="Inter Bold"/>
                <a:sym typeface="Inter Bold"/>
              </a:rPr>
              <a:t>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4090413" y="652370"/>
            <a:ext cx="11788500" cy="1714222"/>
            <a:chOff x="0" y="0"/>
            <a:chExt cx="15718000" cy="2285629"/>
          </a:xfrm>
        </p:grpSpPr>
        <p:sp>
          <p:nvSpPr>
            <p:cNvPr id="4" name="Freeform 4"/>
            <p:cNvSpPr/>
            <p:nvPr/>
          </p:nvSpPr>
          <p:spPr>
            <a:xfrm>
              <a:off x="0" y="0"/>
              <a:ext cx="15718002" cy="2285629"/>
            </a:xfrm>
            <a:custGeom>
              <a:avLst/>
              <a:gdLst/>
              <a:ahLst/>
              <a:cxnLst/>
              <a:rect l="l" t="t" r="r" b="b"/>
              <a:pathLst>
                <a:path w="15718002" h="2285629">
                  <a:moveTo>
                    <a:pt x="0" y="0"/>
                  </a:moveTo>
                  <a:lnTo>
                    <a:pt x="15718002" y="0"/>
                  </a:lnTo>
                  <a:lnTo>
                    <a:pt x="15718002" y="2285629"/>
                  </a:lnTo>
                  <a:lnTo>
                    <a:pt x="0" y="2285629"/>
                  </a:lnTo>
                  <a:close/>
                </a:path>
              </a:pathLst>
            </a:custGeom>
          </p:spPr>
        </p:sp>
        <p:sp>
          <p:nvSpPr>
            <p:cNvPr id="5" name="TextBox 5"/>
            <p:cNvSpPr txBox="1"/>
            <p:nvPr/>
          </p:nvSpPr>
          <p:spPr>
            <a:xfrm>
              <a:off x="0" y="47625"/>
              <a:ext cx="15718000" cy="2238004"/>
            </a:xfrm>
            <a:prstGeom prst="rect">
              <a:avLst/>
            </a:prstGeom>
          </p:spPr>
          <p:txBody>
            <a:bodyPr lIns="0" tIns="0" rIns="0" bIns="0" rtlCol="0" anchor="ctr"/>
            <a:lstStyle/>
            <a:p>
              <a:pPr algn="ctr">
                <a:lnSpc>
                  <a:spcPts val="3887"/>
                </a:lnSpc>
              </a:pPr>
              <a:r>
                <a:rPr lang="en-US" sz="3599" b="1">
                  <a:solidFill>
                    <a:srgbClr val="FFFFFF"/>
                  </a:solidFill>
                  <a:latin typeface="Open Sans Bold"/>
                  <a:ea typeface="Open Sans Bold"/>
                  <a:cs typeface="Open Sans Bold"/>
                  <a:sym typeface="Open Sans Bold"/>
                </a:rPr>
                <a:t>How to recognize a </a:t>
              </a:r>
            </a:p>
            <a:p>
              <a:pPr algn="ctr">
                <a:lnSpc>
                  <a:spcPts val="3887"/>
                </a:lnSpc>
              </a:pPr>
              <a:r>
                <a:rPr lang="en-US" sz="3599" b="1">
                  <a:solidFill>
                    <a:srgbClr val="FFFFFF"/>
                  </a:solidFill>
                  <a:latin typeface="Open Sans Bold"/>
                  <a:ea typeface="Open Sans Bold"/>
                  <a:cs typeface="Open Sans Bold"/>
                  <a:sym typeface="Open Sans Bold"/>
                </a:rPr>
                <a:t>dishonest representative?</a:t>
              </a:r>
            </a:p>
            <a:p>
              <a:pPr algn="ctr">
                <a:lnSpc>
                  <a:spcPts val="3887"/>
                </a:lnSpc>
              </a:pPr>
              <a:endParaRPr lang="en-US" sz="3599" b="1">
                <a:solidFill>
                  <a:srgbClr val="FFFFFF"/>
                </a:solidFill>
                <a:latin typeface="Open Sans Bold"/>
                <a:ea typeface="Open Sans Bold"/>
                <a:cs typeface="Open Sans Bold"/>
                <a:sym typeface="Open Sans Bold"/>
              </a:endParaRPr>
            </a:p>
          </p:txBody>
        </p:sp>
      </p:grpSp>
      <p:sp>
        <p:nvSpPr>
          <p:cNvPr id="6" name="Freeform 6"/>
          <p:cNvSpPr/>
          <p:nvPr/>
        </p:nvSpPr>
        <p:spPr>
          <a:xfrm>
            <a:off x="4977831" y="5893871"/>
            <a:ext cx="2318148" cy="1834234"/>
          </a:xfrm>
          <a:custGeom>
            <a:avLst/>
            <a:gdLst/>
            <a:ahLst/>
            <a:cxnLst/>
            <a:rect l="l" t="t" r="r" b="b"/>
            <a:pathLst>
              <a:path w="2318148" h="1834234">
                <a:moveTo>
                  <a:pt x="0" y="0"/>
                </a:moveTo>
                <a:lnTo>
                  <a:pt x="2318148" y="0"/>
                </a:lnTo>
                <a:lnTo>
                  <a:pt x="2318148" y="1834235"/>
                </a:lnTo>
                <a:lnTo>
                  <a:pt x="0" y="1834235"/>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sp>
        <p:nvSpPr>
          <p:cNvPr id="7" name="AutoShape 7"/>
          <p:cNvSpPr/>
          <p:nvPr/>
        </p:nvSpPr>
        <p:spPr>
          <a:xfrm flipH="1">
            <a:off x="6596786" y="6402065"/>
            <a:ext cx="2928300" cy="0"/>
          </a:xfrm>
          <a:prstGeom prst="line">
            <a:avLst/>
          </a:prstGeom>
          <a:ln w="28575" cap="flat">
            <a:solidFill>
              <a:srgbClr val="65D0C9"/>
            </a:solidFill>
            <a:prstDash val="sysDash"/>
            <a:headEnd type="oval" w="lg" len="lg"/>
            <a:tailEnd type="none" w="sm" len="sm"/>
          </a:ln>
        </p:spPr>
      </p:sp>
      <p:sp>
        <p:nvSpPr>
          <p:cNvPr id="8" name="Freeform 8"/>
          <p:cNvSpPr/>
          <p:nvPr/>
        </p:nvSpPr>
        <p:spPr>
          <a:xfrm>
            <a:off x="10938874" y="2669952"/>
            <a:ext cx="2318148" cy="1834234"/>
          </a:xfrm>
          <a:custGeom>
            <a:avLst/>
            <a:gdLst/>
            <a:ahLst/>
            <a:cxnLst/>
            <a:rect l="l" t="t" r="r" b="b"/>
            <a:pathLst>
              <a:path w="2318148" h="1834234">
                <a:moveTo>
                  <a:pt x="0" y="0"/>
                </a:moveTo>
                <a:lnTo>
                  <a:pt x="2318148" y="0"/>
                </a:lnTo>
                <a:lnTo>
                  <a:pt x="2318148" y="1834235"/>
                </a:lnTo>
                <a:lnTo>
                  <a:pt x="0" y="1834235"/>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sp>
        <p:nvSpPr>
          <p:cNvPr id="9" name="Freeform 9"/>
          <p:cNvSpPr/>
          <p:nvPr/>
        </p:nvSpPr>
        <p:spPr>
          <a:xfrm>
            <a:off x="12308615" y="5619427"/>
            <a:ext cx="5428977" cy="4295678"/>
          </a:xfrm>
          <a:custGeom>
            <a:avLst/>
            <a:gdLst/>
            <a:ahLst/>
            <a:cxnLst/>
            <a:rect l="l" t="t" r="r" b="b"/>
            <a:pathLst>
              <a:path w="5428977" h="4295678">
                <a:moveTo>
                  <a:pt x="0" y="0"/>
                </a:moveTo>
                <a:lnTo>
                  <a:pt x="5428977" y="0"/>
                </a:lnTo>
                <a:lnTo>
                  <a:pt x="5428977" y="4295678"/>
                </a:lnTo>
                <a:lnTo>
                  <a:pt x="0" y="4295678"/>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sp>
        <p:nvSpPr>
          <p:cNvPr id="10" name="Freeform 10"/>
          <p:cNvSpPr/>
          <p:nvPr/>
        </p:nvSpPr>
        <p:spPr>
          <a:xfrm>
            <a:off x="4977831" y="2205038"/>
            <a:ext cx="2318148" cy="1834234"/>
          </a:xfrm>
          <a:custGeom>
            <a:avLst/>
            <a:gdLst/>
            <a:ahLst/>
            <a:cxnLst/>
            <a:rect l="l" t="t" r="r" b="b"/>
            <a:pathLst>
              <a:path w="2318148" h="1834234">
                <a:moveTo>
                  <a:pt x="0" y="0"/>
                </a:moveTo>
                <a:lnTo>
                  <a:pt x="2318148" y="0"/>
                </a:lnTo>
                <a:lnTo>
                  <a:pt x="2318148" y="1834234"/>
                </a:lnTo>
                <a:lnTo>
                  <a:pt x="0" y="1834234"/>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sp>
        <p:nvSpPr>
          <p:cNvPr id="11" name="AutoShape 11"/>
          <p:cNvSpPr/>
          <p:nvPr/>
        </p:nvSpPr>
        <p:spPr>
          <a:xfrm flipH="1">
            <a:off x="6662712" y="4431868"/>
            <a:ext cx="2928300" cy="0"/>
          </a:xfrm>
          <a:prstGeom prst="line">
            <a:avLst/>
          </a:prstGeom>
          <a:ln w="28575" cap="flat">
            <a:solidFill>
              <a:srgbClr val="65D0C9"/>
            </a:solidFill>
            <a:prstDash val="sysDash"/>
            <a:headEnd type="oval" w="lg" len="lg"/>
            <a:tailEnd type="none" w="sm" len="sm"/>
          </a:ln>
        </p:spPr>
      </p:sp>
      <p:sp>
        <p:nvSpPr>
          <p:cNvPr id="12" name="AutoShape 12"/>
          <p:cNvSpPr/>
          <p:nvPr/>
        </p:nvSpPr>
        <p:spPr>
          <a:xfrm>
            <a:off x="9565659" y="3439431"/>
            <a:ext cx="2031218" cy="0"/>
          </a:xfrm>
          <a:prstGeom prst="line">
            <a:avLst/>
          </a:prstGeom>
          <a:ln w="28575" cap="flat">
            <a:solidFill>
              <a:srgbClr val="65D0C9"/>
            </a:solidFill>
            <a:prstDash val="sysDash"/>
            <a:headEnd type="oval" w="lg" len="lg"/>
            <a:tailEnd type="none" w="sm" len="sm"/>
          </a:ln>
        </p:spPr>
      </p:sp>
      <p:sp>
        <p:nvSpPr>
          <p:cNvPr id="13" name="AutoShape 13"/>
          <p:cNvSpPr/>
          <p:nvPr/>
        </p:nvSpPr>
        <p:spPr>
          <a:xfrm flipV="1">
            <a:off x="9560436" y="2249112"/>
            <a:ext cx="0" cy="7602806"/>
          </a:xfrm>
          <a:prstGeom prst="line">
            <a:avLst/>
          </a:prstGeom>
          <a:ln w="28575" cap="flat">
            <a:solidFill>
              <a:srgbClr val="65D0C9"/>
            </a:solidFill>
            <a:prstDash val="sysDash"/>
            <a:headEnd type="oval" w="lg" len="lg"/>
            <a:tailEnd type="none" w="sm" len="sm"/>
          </a:ln>
        </p:spPr>
      </p:sp>
      <p:sp>
        <p:nvSpPr>
          <p:cNvPr id="14" name="Freeform 14"/>
          <p:cNvSpPr/>
          <p:nvPr/>
        </p:nvSpPr>
        <p:spPr>
          <a:xfrm>
            <a:off x="5742788" y="3785193"/>
            <a:ext cx="2318148" cy="1834234"/>
          </a:xfrm>
          <a:custGeom>
            <a:avLst/>
            <a:gdLst/>
            <a:ahLst/>
            <a:cxnLst/>
            <a:rect l="l" t="t" r="r" b="b"/>
            <a:pathLst>
              <a:path w="2318148" h="1834234">
                <a:moveTo>
                  <a:pt x="0" y="0"/>
                </a:moveTo>
                <a:lnTo>
                  <a:pt x="2318148" y="0"/>
                </a:lnTo>
                <a:lnTo>
                  <a:pt x="2318148" y="1834234"/>
                </a:lnTo>
                <a:lnTo>
                  <a:pt x="0" y="1834234"/>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grpSp>
        <p:nvGrpSpPr>
          <p:cNvPr id="15" name="Group 15"/>
          <p:cNvGrpSpPr/>
          <p:nvPr/>
        </p:nvGrpSpPr>
        <p:grpSpPr>
          <a:xfrm>
            <a:off x="5951211" y="3858855"/>
            <a:ext cx="1465239" cy="1174601"/>
            <a:chOff x="0" y="0"/>
            <a:chExt cx="2883323" cy="2311400"/>
          </a:xfrm>
        </p:grpSpPr>
        <p:sp>
          <p:nvSpPr>
            <p:cNvPr id="16" name="Freeform 16"/>
            <p:cNvSpPr/>
            <p:nvPr/>
          </p:nvSpPr>
          <p:spPr>
            <a:xfrm>
              <a:off x="0" y="0"/>
              <a:ext cx="2883323" cy="2311400"/>
            </a:xfrm>
            <a:custGeom>
              <a:avLst/>
              <a:gdLst/>
              <a:ahLst/>
              <a:cxnLst/>
              <a:rect l="l" t="t" r="r" b="b"/>
              <a:pathLst>
                <a:path w="2883323" h="2311400">
                  <a:moveTo>
                    <a:pt x="2578523" y="0"/>
                  </a:moveTo>
                  <a:lnTo>
                    <a:pt x="304800" y="0"/>
                  </a:lnTo>
                  <a:cubicBezTo>
                    <a:pt x="135890" y="0"/>
                    <a:pt x="0" y="135890"/>
                    <a:pt x="0" y="304800"/>
                  </a:cubicBezTo>
                  <a:lnTo>
                    <a:pt x="0" y="2006600"/>
                  </a:lnTo>
                  <a:cubicBezTo>
                    <a:pt x="0" y="2175510"/>
                    <a:pt x="135890" y="2311400"/>
                    <a:pt x="304800" y="2311400"/>
                  </a:cubicBezTo>
                  <a:lnTo>
                    <a:pt x="2578523" y="2311400"/>
                  </a:lnTo>
                  <a:cubicBezTo>
                    <a:pt x="2747433" y="2311400"/>
                    <a:pt x="2883323" y="2175510"/>
                    <a:pt x="2883323" y="2006600"/>
                  </a:cubicBezTo>
                  <a:lnTo>
                    <a:pt x="2883323" y="304800"/>
                  </a:lnTo>
                  <a:cubicBezTo>
                    <a:pt x="2883323" y="135890"/>
                    <a:pt x="2747433" y="0"/>
                    <a:pt x="2578523" y="0"/>
                  </a:cubicBezTo>
                  <a:close/>
                </a:path>
              </a:pathLst>
            </a:custGeom>
            <a:solidFill>
              <a:srgbClr val="B1448E"/>
            </a:solidFill>
          </p:spPr>
        </p:sp>
      </p:grpSp>
      <p:grpSp>
        <p:nvGrpSpPr>
          <p:cNvPr id="17" name="Group 17"/>
          <p:cNvGrpSpPr/>
          <p:nvPr/>
        </p:nvGrpSpPr>
        <p:grpSpPr>
          <a:xfrm>
            <a:off x="13816594" y="6772316"/>
            <a:ext cx="2355392" cy="1740215"/>
            <a:chOff x="0" y="0"/>
            <a:chExt cx="3128494" cy="2311400"/>
          </a:xfrm>
        </p:grpSpPr>
        <p:sp>
          <p:nvSpPr>
            <p:cNvPr id="18" name="Freeform 18"/>
            <p:cNvSpPr/>
            <p:nvPr/>
          </p:nvSpPr>
          <p:spPr>
            <a:xfrm>
              <a:off x="0" y="0"/>
              <a:ext cx="3128494" cy="2311400"/>
            </a:xfrm>
            <a:custGeom>
              <a:avLst/>
              <a:gdLst/>
              <a:ahLst/>
              <a:cxnLst/>
              <a:rect l="l" t="t" r="r" b="b"/>
              <a:pathLst>
                <a:path w="3128494" h="2311400">
                  <a:moveTo>
                    <a:pt x="2823694" y="0"/>
                  </a:moveTo>
                  <a:lnTo>
                    <a:pt x="304800" y="0"/>
                  </a:lnTo>
                  <a:cubicBezTo>
                    <a:pt x="135890" y="0"/>
                    <a:pt x="0" y="135890"/>
                    <a:pt x="0" y="304800"/>
                  </a:cubicBezTo>
                  <a:lnTo>
                    <a:pt x="0" y="2006600"/>
                  </a:lnTo>
                  <a:cubicBezTo>
                    <a:pt x="0" y="2175510"/>
                    <a:pt x="135890" y="2311400"/>
                    <a:pt x="304800" y="2311400"/>
                  </a:cubicBezTo>
                  <a:lnTo>
                    <a:pt x="2823694" y="2311400"/>
                  </a:lnTo>
                  <a:cubicBezTo>
                    <a:pt x="2992604" y="2311400"/>
                    <a:pt x="3128494" y="2175510"/>
                    <a:pt x="3128494" y="2006600"/>
                  </a:cubicBezTo>
                  <a:lnTo>
                    <a:pt x="3128494" y="304800"/>
                  </a:lnTo>
                  <a:cubicBezTo>
                    <a:pt x="3128494" y="135890"/>
                    <a:pt x="2992604" y="0"/>
                    <a:pt x="2823694" y="0"/>
                  </a:cubicBezTo>
                  <a:close/>
                </a:path>
              </a:pathLst>
            </a:custGeom>
            <a:solidFill>
              <a:srgbClr val="E83C7D"/>
            </a:solidFill>
          </p:spPr>
        </p:sp>
      </p:grpSp>
      <p:grpSp>
        <p:nvGrpSpPr>
          <p:cNvPr id="19" name="Group 19"/>
          <p:cNvGrpSpPr/>
          <p:nvPr/>
        </p:nvGrpSpPr>
        <p:grpSpPr>
          <a:xfrm>
            <a:off x="5196913" y="2088360"/>
            <a:ext cx="1635655" cy="1163185"/>
            <a:chOff x="0" y="0"/>
            <a:chExt cx="3250259" cy="2311400"/>
          </a:xfrm>
        </p:grpSpPr>
        <p:sp>
          <p:nvSpPr>
            <p:cNvPr id="20" name="Freeform 20"/>
            <p:cNvSpPr/>
            <p:nvPr/>
          </p:nvSpPr>
          <p:spPr>
            <a:xfrm>
              <a:off x="0" y="0"/>
              <a:ext cx="3250259" cy="2311400"/>
            </a:xfrm>
            <a:custGeom>
              <a:avLst/>
              <a:gdLst/>
              <a:ahLst/>
              <a:cxnLst/>
              <a:rect l="l" t="t" r="r" b="b"/>
              <a:pathLst>
                <a:path w="3250259" h="2311400">
                  <a:moveTo>
                    <a:pt x="2945459" y="0"/>
                  </a:moveTo>
                  <a:lnTo>
                    <a:pt x="304800" y="0"/>
                  </a:lnTo>
                  <a:cubicBezTo>
                    <a:pt x="135890" y="0"/>
                    <a:pt x="0" y="135890"/>
                    <a:pt x="0" y="304800"/>
                  </a:cubicBezTo>
                  <a:lnTo>
                    <a:pt x="0" y="2006600"/>
                  </a:lnTo>
                  <a:cubicBezTo>
                    <a:pt x="0" y="2175510"/>
                    <a:pt x="135890" y="2311400"/>
                    <a:pt x="304800" y="2311400"/>
                  </a:cubicBezTo>
                  <a:lnTo>
                    <a:pt x="2945459" y="2311400"/>
                  </a:lnTo>
                  <a:cubicBezTo>
                    <a:pt x="3114369" y="2311400"/>
                    <a:pt x="3250259" y="2175510"/>
                    <a:pt x="3250259" y="2006600"/>
                  </a:cubicBezTo>
                  <a:lnTo>
                    <a:pt x="3250259" y="304800"/>
                  </a:lnTo>
                  <a:cubicBezTo>
                    <a:pt x="3250259" y="135890"/>
                    <a:pt x="3114369" y="0"/>
                    <a:pt x="2945459" y="0"/>
                  </a:cubicBezTo>
                  <a:close/>
                </a:path>
              </a:pathLst>
            </a:custGeom>
            <a:solidFill>
              <a:srgbClr val="10BAB3"/>
            </a:solidFill>
          </p:spPr>
        </p:sp>
      </p:grpSp>
      <p:grpSp>
        <p:nvGrpSpPr>
          <p:cNvPr id="21" name="Group 21"/>
          <p:cNvGrpSpPr/>
          <p:nvPr/>
        </p:nvGrpSpPr>
        <p:grpSpPr>
          <a:xfrm>
            <a:off x="10938874" y="2876087"/>
            <a:ext cx="1547118" cy="1163185"/>
            <a:chOff x="0" y="0"/>
            <a:chExt cx="3074326" cy="2311400"/>
          </a:xfrm>
        </p:grpSpPr>
        <p:sp>
          <p:nvSpPr>
            <p:cNvPr id="22" name="Freeform 22"/>
            <p:cNvSpPr/>
            <p:nvPr/>
          </p:nvSpPr>
          <p:spPr>
            <a:xfrm>
              <a:off x="0" y="0"/>
              <a:ext cx="3074326" cy="2311400"/>
            </a:xfrm>
            <a:custGeom>
              <a:avLst/>
              <a:gdLst/>
              <a:ahLst/>
              <a:cxnLst/>
              <a:rect l="l" t="t" r="r" b="b"/>
              <a:pathLst>
                <a:path w="3074326" h="2311400">
                  <a:moveTo>
                    <a:pt x="2769526" y="0"/>
                  </a:moveTo>
                  <a:lnTo>
                    <a:pt x="304800" y="0"/>
                  </a:lnTo>
                  <a:cubicBezTo>
                    <a:pt x="135890" y="0"/>
                    <a:pt x="0" y="135890"/>
                    <a:pt x="0" y="304800"/>
                  </a:cubicBezTo>
                  <a:lnTo>
                    <a:pt x="0" y="2006600"/>
                  </a:lnTo>
                  <a:cubicBezTo>
                    <a:pt x="0" y="2175510"/>
                    <a:pt x="135890" y="2311400"/>
                    <a:pt x="304800" y="2311400"/>
                  </a:cubicBezTo>
                  <a:lnTo>
                    <a:pt x="2769526" y="2311400"/>
                  </a:lnTo>
                  <a:cubicBezTo>
                    <a:pt x="2938436" y="2311400"/>
                    <a:pt x="3074326" y="2175510"/>
                    <a:pt x="3074326" y="2006600"/>
                  </a:cubicBezTo>
                  <a:lnTo>
                    <a:pt x="3074326" y="304800"/>
                  </a:lnTo>
                  <a:cubicBezTo>
                    <a:pt x="3074326" y="135890"/>
                    <a:pt x="2938436" y="0"/>
                    <a:pt x="2769526" y="0"/>
                  </a:cubicBezTo>
                  <a:close/>
                </a:path>
              </a:pathLst>
            </a:custGeom>
            <a:solidFill>
              <a:srgbClr val="10BAB3"/>
            </a:solidFill>
          </p:spPr>
        </p:sp>
      </p:grpSp>
      <p:sp>
        <p:nvSpPr>
          <p:cNvPr id="23" name="AutoShape 23"/>
          <p:cNvSpPr/>
          <p:nvPr/>
        </p:nvSpPr>
        <p:spPr>
          <a:xfrm>
            <a:off x="9550310" y="5083799"/>
            <a:ext cx="2758305" cy="26671"/>
          </a:xfrm>
          <a:prstGeom prst="line">
            <a:avLst/>
          </a:prstGeom>
          <a:ln w="28575" cap="flat">
            <a:solidFill>
              <a:srgbClr val="65D0C9"/>
            </a:solidFill>
            <a:prstDash val="sysDash"/>
            <a:headEnd type="oval" w="lg" len="lg"/>
            <a:tailEnd type="none" w="sm" len="sm"/>
          </a:ln>
        </p:spPr>
      </p:sp>
      <p:grpSp>
        <p:nvGrpSpPr>
          <p:cNvPr id="24" name="Group 24"/>
          <p:cNvGrpSpPr/>
          <p:nvPr/>
        </p:nvGrpSpPr>
        <p:grpSpPr>
          <a:xfrm>
            <a:off x="11596877" y="4450735"/>
            <a:ext cx="2318148" cy="1834234"/>
            <a:chOff x="0" y="0"/>
            <a:chExt cx="3090864" cy="2445646"/>
          </a:xfrm>
        </p:grpSpPr>
        <p:sp>
          <p:nvSpPr>
            <p:cNvPr id="25" name="Freeform 25"/>
            <p:cNvSpPr/>
            <p:nvPr/>
          </p:nvSpPr>
          <p:spPr>
            <a:xfrm>
              <a:off x="0" y="0"/>
              <a:ext cx="3090864" cy="2445646"/>
            </a:xfrm>
            <a:custGeom>
              <a:avLst/>
              <a:gdLst/>
              <a:ahLst/>
              <a:cxnLst/>
              <a:rect l="l" t="t" r="r" b="b"/>
              <a:pathLst>
                <a:path w="3090864" h="2445646">
                  <a:moveTo>
                    <a:pt x="0" y="0"/>
                  </a:moveTo>
                  <a:lnTo>
                    <a:pt x="3090864" y="0"/>
                  </a:lnTo>
                  <a:lnTo>
                    <a:pt x="3090864" y="2445646"/>
                  </a:lnTo>
                  <a:lnTo>
                    <a:pt x="0" y="2445646"/>
                  </a:lnTo>
                  <a:lnTo>
                    <a:pt x="0" y="0"/>
                  </a:lnTo>
                  <a:close/>
                </a:path>
              </a:pathLst>
            </a:custGeom>
            <a:blipFill>
              <a:blip r:embed="rId3">
                <a:alphaModFix amt="19999"/>
                <a:extLst>
                  <a:ext uri="{96DAC541-7B7A-43D3-8B79-37D633B846F1}">
                    <asvg:svgBlip xmlns:asvg="http://schemas.microsoft.com/office/drawing/2016/SVG/main" r:embed="rId4"/>
                  </a:ext>
                </a:extLst>
              </a:blip>
              <a:stretch>
                <a:fillRect/>
              </a:stretch>
            </a:blipFill>
            <a:ln cap="sq">
              <a:noFill/>
              <a:prstDash val="solid"/>
              <a:miter/>
            </a:ln>
          </p:spPr>
        </p:sp>
        <p:grpSp>
          <p:nvGrpSpPr>
            <p:cNvPr id="26" name="Group 26"/>
            <p:cNvGrpSpPr/>
            <p:nvPr/>
          </p:nvGrpSpPr>
          <p:grpSpPr>
            <a:xfrm>
              <a:off x="473074" y="0"/>
              <a:ext cx="1746858" cy="1582837"/>
              <a:chOff x="0" y="0"/>
              <a:chExt cx="2550919" cy="2311400"/>
            </a:xfrm>
          </p:grpSpPr>
          <p:sp>
            <p:nvSpPr>
              <p:cNvPr id="27" name="Freeform 27"/>
              <p:cNvSpPr/>
              <p:nvPr/>
            </p:nvSpPr>
            <p:spPr>
              <a:xfrm>
                <a:off x="0" y="0"/>
                <a:ext cx="2550919" cy="2311400"/>
              </a:xfrm>
              <a:custGeom>
                <a:avLst/>
                <a:gdLst/>
                <a:ahLst/>
                <a:cxnLst/>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009EA4"/>
              </a:solidFill>
            </p:spPr>
          </p:sp>
        </p:grpSp>
      </p:grpSp>
      <p:grpSp>
        <p:nvGrpSpPr>
          <p:cNvPr id="28" name="Group 28"/>
          <p:cNvGrpSpPr/>
          <p:nvPr/>
        </p:nvGrpSpPr>
        <p:grpSpPr>
          <a:xfrm>
            <a:off x="5441241" y="5864176"/>
            <a:ext cx="1391327" cy="1163185"/>
            <a:chOff x="0" y="0"/>
            <a:chExt cx="2764747" cy="2311400"/>
          </a:xfrm>
        </p:grpSpPr>
        <p:sp>
          <p:nvSpPr>
            <p:cNvPr id="29" name="Freeform 29"/>
            <p:cNvSpPr/>
            <p:nvPr/>
          </p:nvSpPr>
          <p:spPr>
            <a:xfrm>
              <a:off x="0" y="0"/>
              <a:ext cx="2764748" cy="2311400"/>
            </a:xfrm>
            <a:custGeom>
              <a:avLst/>
              <a:gdLst/>
              <a:ahLst/>
              <a:cxnLst/>
              <a:rect l="l" t="t" r="r" b="b"/>
              <a:pathLst>
                <a:path w="2764748" h="2311400">
                  <a:moveTo>
                    <a:pt x="2459948" y="0"/>
                  </a:moveTo>
                  <a:lnTo>
                    <a:pt x="304800" y="0"/>
                  </a:lnTo>
                  <a:cubicBezTo>
                    <a:pt x="135890" y="0"/>
                    <a:pt x="0" y="135890"/>
                    <a:pt x="0" y="304800"/>
                  </a:cubicBezTo>
                  <a:lnTo>
                    <a:pt x="0" y="2006600"/>
                  </a:lnTo>
                  <a:cubicBezTo>
                    <a:pt x="0" y="2175510"/>
                    <a:pt x="135890" y="2311400"/>
                    <a:pt x="304800" y="2311400"/>
                  </a:cubicBezTo>
                  <a:lnTo>
                    <a:pt x="2459948" y="2311400"/>
                  </a:lnTo>
                  <a:cubicBezTo>
                    <a:pt x="2628857" y="2311400"/>
                    <a:pt x="2764748" y="2175510"/>
                    <a:pt x="2764748" y="2006600"/>
                  </a:cubicBezTo>
                  <a:lnTo>
                    <a:pt x="2764748" y="304800"/>
                  </a:lnTo>
                  <a:cubicBezTo>
                    <a:pt x="2764748" y="135890"/>
                    <a:pt x="2628857" y="0"/>
                    <a:pt x="2459948" y="0"/>
                  </a:cubicBezTo>
                  <a:close/>
                </a:path>
              </a:pathLst>
            </a:custGeom>
            <a:solidFill>
              <a:srgbClr val="B1448E"/>
            </a:solidFill>
          </p:spPr>
        </p:sp>
      </p:grpSp>
      <p:sp>
        <p:nvSpPr>
          <p:cNvPr id="30" name="TextBox 30"/>
          <p:cNvSpPr txBox="1"/>
          <p:nvPr/>
        </p:nvSpPr>
        <p:spPr>
          <a:xfrm>
            <a:off x="13915025" y="4429094"/>
            <a:ext cx="5087887" cy="1435082"/>
          </a:xfrm>
          <a:prstGeom prst="rect">
            <a:avLst/>
          </a:prstGeom>
        </p:spPr>
        <p:txBody>
          <a:bodyPr lIns="0" tIns="0" rIns="0" bIns="0" rtlCol="0" anchor="t">
            <a:spAutoFit/>
          </a:bodyPr>
          <a:lstStyle/>
          <a:p>
            <a:pPr algn="l">
              <a:lnSpc>
                <a:spcPts val="2857"/>
              </a:lnSpc>
            </a:pPr>
            <a:r>
              <a:rPr lang="en-US" sz="2040">
                <a:solidFill>
                  <a:srgbClr val="FFFFFF"/>
                </a:solidFill>
                <a:latin typeface="Open Sans"/>
                <a:ea typeface="Open Sans"/>
                <a:cs typeface="Open Sans"/>
                <a:sym typeface="Open Sans"/>
              </a:rPr>
              <a:t>Are you certain that your </a:t>
            </a:r>
          </a:p>
          <a:p>
            <a:pPr algn="l">
              <a:lnSpc>
                <a:spcPts val="2857"/>
              </a:lnSpc>
            </a:pPr>
            <a:r>
              <a:rPr lang="en-US" sz="2040">
                <a:solidFill>
                  <a:srgbClr val="FFFFFF"/>
                </a:solidFill>
                <a:latin typeface="Open Sans"/>
                <a:ea typeface="Open Sans"/>
                <a:cs typeface="Open Sans"/>
                <a:sym typeface="Open Sans"/>
              </a:rPr>
              <a:t>representative is acting in your best interests?</a:t>
            </a:r>
          </a:p>
          <a:p>
            <a:pPr marL="0" lvl="0" indent="0" algn="r">
              <a:lnSpc>
                <a:spcPts val="2857"/>
              </a:lnSpc>
              <a:spcBef>
                <a:spcPct val="0"/>
              </a:spcBef>
            </a:pPr>
            <a:endParaRPr lang="en-US" sz="2040">
              <a:solidFill>
                <a:srgbClr val="FFFFFF"/>
              </a:solidFill>
              <a:latin typeface="Open Sans"/>
              <a:ea typeface="Open Sans"/>
              <a:cs typeface="Open Sans"/>
              <a:sym typeface="Open Sans"/>
            </a:endParaRPr>
          </a:p>
        </p:txBody>
      </p:sp>
      <p:sp>
        <p:nvSpPr>
          <p:cNvPr id="31" name="AutoShape 31"/>
          <p:cNvSpPr/>
          <p:nvPr/>
        </p:nvSpPr>
        <p:spPr>
          <a:xfrm flipH="1">
            <a:off x="6864547" y="2584568"/>
            <a:ext cx="2726465" cy="4920"/>
          </a:xfrm>
          <a:prstGeom prst="line">
            <a:avLst/>
          </a:prstGeom>
          <a:ln w="28575" cap="flat">
            <a:solidFill>
              <a:srgbClr val="65D0C9"/>
            </a:solidFill>
            <a:prstDash val="sysDash"/>
            <a:headEnd type="oval" w="lg" len="lg"/>
            <a:tailEnd type="none" w="sm" len="sm"/>
          </a:ln>
        </p:spPr>
      </p:sp>
      <p:sp>
        <p:nvSpPr>
          <p:cNvPr id="32" name="Freeform 32"/>
          <p:cNvSpPr/>
          <p:nvPr/>
        </p:nvSpPr>
        <p:spPr>
          <a:xfrm>
            <a:off x="7888798" y="2589487"/>
            <a:ext cx="3430515" cy="6627287"/>
          </a:xfrm>
          <a:custGeom>
            <a:avLst/>
            <a:gdLst/>
            <a:ahLst/>
            <a:cxnLst/>
            <a:rect l="l" t="t" r="r" b="b"/>
            <a:pathLst>
              <a:path w="3430515" h="6627287">
                <a:moveTo>
                  <a:pt x="0" y="0"/>
                </a:moveTo>
                <a:lnTo>
                  <a:pt x="3430515" y="0"/>
                </a:lnTo>
                <a:lnTo>
                  <a:pt x="3430515" y="6627288"/>
                </a:lnTo>
                <a:lnTo>
                  <a:pt x="0" y="6627288"/>
                </a:lnTo>
                <a:lnTo>
                  <a:pt x="0" y="0"/>
                </a:lnTo>
                <a:close/>
              </a:path>
            </a:pathLst>
          </a:custGeom>
          <a:blipFill>
            <a:blip r:embed="rId5"/>
            <a:stretch>
              <a:fillRect/>
            </a:stretch>
          </a:blipFill>
        </p:spPr>
      </p:sp>
      <p:sp>
        <p:nvSpPr>
          <p:cNvPr id="34" name="TextBox 34"/>
          <p:cNvSpPr txBox="1"/>
          <p:nvPr/>
        </p:nvSpPr>
        <p:spPr>
          <a:xfrm>
            <a:off x="344638" y="6304740"/>
            <a:ext cx="4939736" cy="659468"/>
          </a:xfrm>
          <a:prstGeom prst="rect">
            <a:avLst/>
          </a:prstGeom>
        </p:spPr>
        <p:txBody>
          <a:bodyPr lIns="0" tIns="0" rIns="0" bIns="0" rtlCol="0" anchor="t">
            <a:spAutoFit/>
          </a:bodyPr>
          <a:lstStyle/>
          <a:p>
            <a:pPr algn="l">
              <a:lnSpc>
                <a:spcPts val="2204"/>
              </a:lnSpc>
            </a:pPr>
            <a:r>
              <a:rPr lang="en-US" sz="2099">
                <a:solidFill>
                  <a:srgbClr val="FFFFFF"/>
                </a:solidFill>
                <a:latin typeface="Open Sans"/>
                <a:ea typeface="Open Sans"/>
                <a:cs typeface="Open Sans"/>
                <a:sym typeface="Open Sans"/>
              </a:rPr>
              <a:t>s/he claims there is a “faster” way to get a residence card?</a:t>
            </a:r>
          </a:p>
          <a:p>
            <a:pPr marL="0" lvl="0" indent="0" algn="l">
              <a:lnSpc>
                <a:spcPts val="840"/>
              </a:lnSpc>
            </a:pPr>
            <a:endParaRPr lang="en-US" sz="2099">
              <a:solidFill>
                <a:srgbClr val="FFFFFF"/>
              </a:solidFill>
              <a:latin typeface="Open Sans"/>
              <a:ea typeface="Open Sans"/>
              <a:cs typeface="Open Sans"/>
              <a:sym typeface="Open Sans"/>
            </a:endParaRPr>
          </a:p>
        </p:txBody>
      </p:sp>
      <p:sp>
        <p:nvSpPr>
          <p:cNvPr id="35" name="TextBox 35"/>
          <p:cNvSpPr txBox="1"/>
          <p:nvPr/>
        </p:nvSpPr>
        <p:spPr>
          <a:xfrm>
            <a:off x="13905713" y="7151744"/>
            <a:ext cx="2177154" cy="1360788"/>
          </a:xfrm>
          <a:prstGeom prst="rect">
            <a:avLst/>
          </a:prstGeom>
        </p:spPr>
        <p:txBody>
          <a:bodyPr lIns="0" tIns="0" rIns="0" bIns="0" rtlCol="0" anchor="t">
            <a:spAutoFit/>
          </a:bodyPr>
          <a:lstStyle/>
          <a:p>
            <a:pPr algn="ctr">
              <a:lnSpc>
                <a:spcPts val="2109"/>
              </a:lnSpc>
            </a:pPr>
            <a:r>
              <a:rPr lang="en-US" sz="1506" b="1" dirty="0">
                <a:solidFill>
                  <a:srgbClr val="FFFFFF"/>
                </a:solidFill>
                <a:latin typeface="Open Sans Bold"/>
                <a:ea typeface="Open Sans Bold"/>
                <a:cs typeface="Open Sans Bold"/>
                <a:sym typeface="Open Sans Bold"/>
              </a:rPr>
              <a:t>Do not be deceived!</a:t>
            </a:r>
          </a:p>
          <a:p>
            <a:pPr algn="ctr">
              <a:lnSpc>
                <a:spcPts val="2109"/>
              </a:lnSpc>
            </a:pPr>
            <a:r>
              <a:rPr lang="en-US" sz="1506" b="1" dirty="0">
                <a:solidFill>
                  <a:srgbClr val="FFFFFF"/>
                </a:solidFill>
                <a:latin typeface="Open Sans Bold"/>
                <a:ea typeface="Open Sans Bold"/>
                <a:cs typeface="Open Sans Bold"/>
                <a:sym typeface="Open Sans Bold"/>
              </a:rPr>
              <a:t> </a:t>
            </a:r>
          </a:p>
          <a:p>
            <a:pPr algn="ctr">
              <a:lnSpc>
                <a:spcPts val="2952"/>
              </a:lnSpc>
            </a:pPr>
            <a:r>
              <a:rPr lang="en-US" sz="2109" b="1" dirty="0">
                <a:solidFill>
                  <a:srgbClr val="FFFFFF"/>
                </a:solidFill>
                <a:latin typeface="Open Sans Bold"/>
                <a:ea typeface="Open Sans Bold"/>
                <a:cs typeface="Open Sans Bold"/>
                <a:sym typeface="Open Sans Bold"/>
              </a:rPr>
              <a:t>Do it yourself </a:t>
            </a:r>
          </a:p>
          <a:p>
            <a:pPr algn="ctr">
              <a:lnSpc>
                <a:spcPts val="1827"/>
              </a:lnSpc>
            </a:pPr>
            <a:endParaRPr lang="en-US" sz="2109" b="1" dirty="0">
              <a:solidFill>
                <a:srgbClr val="FFFFFF"/>
              </a:solidFill>
              <a:latin typeface="Open Sans Bold"/>
              <a:ea typeface="Open Sans Bold"/>
              <a:cs typeface="Open Sans Bold"/>
              <a:sym typeface="Open Sans Bold"/>
            </a:endParaRPr>
          </a:p>
          <a:p>
            <a:pPr marL="0" lvl="0" indent="0" algn="ctr">
              <a:lnSpc>
                <a:spcPts val="1827"/>
              </a:lnSpc>
              <a:spcBef>
                <a:spcPct val="0"/>
              </a:spcBef>
            </a:pPr>
            <a:endParaRPr lang="en-US" sz="2109" b="1" dirty="0">
              <a:solidFill>
                <a:srgbClr val="FFFFFF"/>
              </a:solidFill>
              <a:latin typeface="Open Sans Bold"/>
              <a:ea typeface="Open Sans Bold"/>
              <a:cs typeface="Open Sans Bold"/>
              <a:sym typeface="Open Sans Bold"/>
            </a:endParaRPr>
          </a:p>
        </p:txBody>
      </p:sp>
      <p:sp>
        <p:nvSpPr>
          <p:cNvPr id="36" name="TextBox 36"/>
          <p:cNvSpPr txBox="1"/>
          <p:nvPr/>
        </p:nvSpPr>
        <p:spPr>
          <a:xfrm>
            <a:off x="275007" y="3908239"/>
            <a:ext cx="5387314" cy="1153795"/>
          </a:xfrm>
          <a:prstGeom prst="rect">
            <a:avLst/>
          </a:prstGeom>
        </p:spPr>
        <p:txBody>
          <a:bodyPr lIns="0" tIns="0" rIns="0" bIns="0" rtlCol="0" anchor="t">
            <a:spAutoFit/>
          </a:bodyPr>
          <a:lstStyle/>
          <a:p>
            <a:pPr algn="just">
              <a:lnSpc>
                <a:spcPts val="3079"/>
              </a:lnSpc>
            </a:pPr>
            <a:r>
              <a:rPr lang="en-US" sz="2199" dirty="0">
                <a:solidFill>
                  <a:srgbClr val="FFFFFF"/>
                </a:solidFill>
                <a:latin typeface="Open Sans"/>
                <a:ea typeface="Open Sans"/>
                <a:cs typeface="Open Sans"/>
                <a:sym typeface="Open Sans"/>
              </a:rPr>
              <a:t>s/he persuades that s/he will arrange an appointment “without a queue”?</a:t>
            </a:r>
          </a:p>
          <a:p>
            <a:pPr marL="0" lvl="0" indent="0" algn="just">
              <a:lnSpc>
                <a:spcPts val="3079"/>
              </a:lnSpc>
              <a:spcBef>
                <a:spcPct val="0"/>
              </a:spcBef>
            </a:pPr>
            <a:endParaRPr lang="en-US" sz="2199" dirty="0">
              <a:solidFill>
                <a:srgbClr val="FFFFFF"/>
              </a:solidFill>
              <a:latin typeface="Open Sans"/>
              <a:ea typeface="Open Sans"/>
              <a:cs typeface="Open Sans"/>
              <a:sym typeface="Open Sans"/>
            </a:endParaRPr>
          </a:p>
        </p:txBody>
      </p:sp>
      <p:sp>
        <p:nvSpPr>
          <p:cNvPr id="37" name="TextBox 37"/>
          <p:cNvSpPr txBox="1"/>
          <p:nvPr/>
        </p:nvSpPr>
        <p:spPr>
          <a:xfrm>
            <a:off x="12425536" y="2991757"/>
            <a:ext cx="5634157" cy="1181100"/>
          </a:xfrm>
          <a:prstGeom prst="rect">
            <a:avLst/>
          </a:prstGeom>
        </p:spPr>
        <p:txBody>
          <a:bodyPr lIns="0" tIns="0" rIns="0" bIns="0" rtlCol="0" anchor="t">
            <a:spAutoFit/>
          </a:bodyPr>
          <a:lstStyle/>
          <a:p>
            <a:pPr algn="r">
              <a:lnSpc>
                <a:spcPts val="3119"/>
              </a:lnSpc>
              <a:spcBef>
                <a:spcPct val="0"/>
              </a:spcBef>
            </a:pPr>
            <a:r>
              <a:rPr lang="en-US" sz="2599">
                <a:solidFill>
                  <a:srgbClr val="FFFFFF"/>
                </a:solidFill>
                <a:latin typeface="Open Sans"/>
                <a:ea typeface="Open Sans"/>
                <a:cs typeface="Open Sans"/>
                <a:sym typeface="Open Sans"/>
              </a:rPr>
              <a:t>Are you sure your representative is following the regulations?</a:t>
            </a:r>
          </a:p>
          <a:p>
            <a:pPr algn="r">
              <a:lnSpc>
                <a:spcPts val="3119"/>
              </a:lnSpc>
              <a:spcBef>
                <a:spcPct val="0"/>
              </a:spcBef>
            </a:pPr>
            <a:endParaRPr lang="en-US" sz="2599">
              <a:solidFill>
                <a:srgbClr val="FFFFFF"/>
              </a:solidFill>
              <a:latin typeface="Open Sans"/>
              <a:ea typeface="Open Sans"/>
              <a:cs typeface="Open Sans"/>
              <a:sym typeface="Open Sans"/>
            </a:endParaRPr>
          </a:p>
        </p:txBody>
      </p:sp>
      <p:sp>
        <p:nvSpPr>
          <p:cNvPr id="38" name="TextBox 36">
            <a:extLst>
              <a:ext uri="{FF2B5EF4-FFF2-40B4-BE49-F238E27FC236}">
                <a16:creationId xmlns:a16="http://schemas.microsoft.com/office/drawing/2014/main" id="{D78CB6FF-1E7A-4C9C-B59D-EC28CCE1CF44}"/>
              </a:ext>
            </a:extLst>
          </p:cNvPr>
          <p:cNvSpPr txBox="1"/>
          <p:nvPr/>
        </p:nvSpPr>
        <p:spPr>
          <a:xfrm>
            <a:off x="699307" y="2168951"/>
            <a:ext cx="4751740" cy="1166025"/>
          </a:xfrm>
          <a:prstGeom prst="rect">
            <a:avLst/>
          </a:prstGeom>
        </p:spPr>
        <p:txBody>
          <a:bodyPr wrap="square" lIns="0" tIns="0" rIns="0" bIns="0" rtlCol="0" anchor="t">
            <a:spAutoFit/>
          </a:bodyPr>
          <a:lstStyle/>
          <a:p>
            <a:pPr>
              <a:lnSpc>
                <a:spcPts val="3079"/>
              </a:lnSpc>
            </a:pPr>
            <a:r>
              <a:rPr lang="en-US" sz="2000" dirty="0">
                <a:solidFill>
                  <a:srgbClr val="FFFFFF"/>
                </a:solidFill>
                <a:latin typeface="Open Sans"/>
                <a:ea typeface="Open Sans"/>
                <a:cs typeface="Open Sans"/>
                <a:sym typeface="Open Sans"/>
              </a:rPr>
              <a:t>s/he promises to speed up the procedure because of connections?</a:t>
            </a:r>
          </a:p>
          <a:p>
            <a:pPr marL="0" lvl="0" indent="0" algn="just">
              <a:lnSpc>
                <a:spcPts val="3079"/>
              </a:lnSpc>
              <a:spcBef>
                <a:spcPct val="0"/>
              </a:spcBef>
            </a:pPr>
            <a:endParaRPr lang="en-US" sz="2199" dirty="0">
              <a:solidFill>
                <a:srgbClr val="FFFFFF"/>
              </a:solidFill>
              <a:latin typeface="Open Sans"/>
              <a:ea typeface="Open Sans"/>
              <a:cs typeface="Open Sans"/>
              <a:sym typeface="Open Sans"/>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7657429" y="-2801946"/>
            <a:ext cx="7885219" cy="4006025"/>
            <a:chOff x="0" y="0"/>
            <a:chExt cx="2076766" cy="1055085"/>
          </a:xfrm>
        </p:grpSpPr>
        <p:sp>
          <p:nvSpPr>
            <p:cNvPr id="4" name="Freeform 4"/>
            <p:cNvSpPr/>
            <p:nvPr/>
          </p:nvSpPr>
          <p:spPr>
            <a:xfrm>
              <a:off x="0" y="0"/>
              <a:ext cx="2076765" cy="1055085"/>
            </a:xfrm>
            <a:custGeom>
              <a:avLst/>
              <a:gdLst/>
              <a:ahLst/>
              <a:cxnLst/>
              <a:rect l="l" t="t" r="r" b="b"/>
              <a:pathLst>
                <a:path w="2076765" h="1055085">
                  <a:moveTo>
                    <a:pt x="9818" y="0"/>
                  </a:moveTo>
                  <a:lnTo>
                    <a:pt x="2066947" y="0"/>
                  </a:lnTo>
                  <a:cubicBezTo>
                    <a:pt x="2069551" y="0"/>
                    <a:pt x="2072049" y="1034"/>
                    <a:pt x="2073890" y="2876"/>
                  </a:cubicBezTo>
                  <a:cubicBezTo>
                    <a:pt x="2075731" y="4717"/>
                    <a:pt x="2076765" y="7214"/>
                    <a:pt x="2076765" y="9818"/>
                  </a:cubicBezTo>
                  <a:lnTo>
                    <a:pt x="2076765" y="1045266"/>
                  </a:lnTo>
                  <a:cubicBezTo>
                    <a:pt x="2076765" y="1047870"/>
                    <a:pt x="2075731" y="1050368"/>
                    <a:pt x="2073890" y="1052209"/>
                  </a:cubicBezTo>
                  <a:cubicBezTo>
                    <a:pt x="2072049" y="1054050"/>
                    <a:pt x="2069551" y="1055085"/>
                    <a:pt x="2066947" y="1055085"/>
                  </a:cubicBezTo>
                  <a:lnTo>
                    <a:pt x="9818" y="1055085"/>
                  </a:lnTo>
                  <a:cubicBezTo>
                    <a:pt x="7214" y="1055085"/>
                    <a:pt x="4717" y="1054050"/>
                    <a:pt x="2876" y="1052209"/>
                  </a:cubicBezTo>
                  <a:cubicBezTo>
                    <a:pt x="1034" y="1050368"/>
                    <a:pt x="0" y="1047870"/>
                    <a:pt x="0" y="1045266"/>
                  </a:cubicBezTo>
                  <a:lnTo>
                    <a:pt x="0" y="9818"/>
                  </a:lnTo>
                  <a:cubicBezTo>
                    <a:pt x="0" y="7214"/>
                    <a:pt x="1034" y="4717"/>
                    <a:pt x="2876" y="2876"/>
                  </a:cubicBezTo>
                  <a:cubicBezTo>
                    <a:pt x="4717" y="1034"/>
                    <a:pt x="7214" y="0"/>
                    <a:pt x="9818" y="0"/>
                  </a:cubicBezTo>
                  <a:close/>
                </a:path>
              </a:pathLst>
            </a:custGeom>
            <a:solidFill>
              <a:srgbClr val="F2F1EC"/>
            </a:solidFill>
            <a:ln cap="sq">
              <a:noFill/>
              <a:prstDash val="solid"/>
              <a:miter/>
            </a:ln>
          </p:spPr>
        </p:sp>
        <p:sp>
          <p:nvSpPr>
            <p:cNvPr id="5" name="TextBox 5"/>
            <p:cNvSpPr txBox="1"/>
            <p:nvPr/>
          </p:nvSpPr>
          <p:spPr>
            <a:xfrm>
              <a:off x="0" y="-38100"/>
              <a:ext cx="2076766" cy="1093185"/>
            </a:xfrm>
            <a:prstGeom prst="rect">
              <a:avLst/>
            </a:prstGeom>
          </p:spPr>
          <p:txBody>
            <a:bodyPr lIns="50800" tIns="50800" rIns="50800" bIns="50800" rtlCol="0" anchor="ctr"/>
            <a:lstStyle/>
            <a:p>
              <a:pPr algn="ctr">
                <a:lnSpc>
                  <a:spcPts val="3080"/>
                </a:lnSpc>
              </a:pPr>
              <a:endParaRPr/>
            </a:p>
          </p:txBody>
        </p:sp>
      </p:grpSp>
      <p:grpSp>
        <p:nvGrpSpPr>
          <p:cNvPr id="6" name="Group 6"/>
          <p:cNvGrpSpPr/>
          <p:nvPr/>
        </p:nvGrpSpPr>
        <p:grpSpPr>
          <a:xfrm>
            <a:off x="8877137" y="733290"/>
            <a:ext cx="12053180" cy="791613"/>
            <a:chOff x="0" y="0"/>
            <a:chExt cx="16070907" cy="1055484"/>
          </a:xfrm>
        </p:grpSpPr>
        <p:sp>
          <p:nvSpPr>
            <p:cNvPr id="7" name="Freeform 7"/>
            <p:cNvSpPr/>
            <p:nvPr/>
          </p:nvSpPr>
          <p:spPr>
            <a:xfrm>
              <a:off x="0" y="0"/>
              <a:ext cx="16070907" cy="1055484"/>
            </a:xfrm>
            <a:custGeom>
              <a:avLst/>
              <a:gdLst/>
              <a:ahLst/>
              <a:cxnLst/>
              <a:rect l="l" t="t" r="r" b="b"/>
              <a:pathLst>
                <a:path w="16070907" h="1055484">
                  <a:moveTo>
                    <a:pt x="0" y="0"/>
                  </a:moveTo>
                  <a:lnTo>
                    <a:pt x="16070907" y="0"/>
                  </a:lnTo>
                  <a:lnTo>
                    <a:pt x="16070907" y="1055484"/>
                  </a:lnTo>
                  <a:lnTo>
                    <a:pt x="0" y="1055484"/>
                  </a:lnTo>
                  <a:close/>
                </a:path>
              </a:pathLst>
            </a:custGeom>
          </p:spPr>
        </p:sp>
        <p:sp>
          <p:nvSpPr>
            <p:cNvPr id="8" name="TextBox 8"/>
            <p:cNvSpPr txBox="1"/>
            <p:nvPr/>
          </p:nvSpPr>
          <p:spPr>
            <a:xfrm>
              <a:off x="0" y="47625"/>
              <a:ext cx="16070907" cy="1007859"/>
            </a:xfrm>
            <a:prstGeom prst="rect">
              <a:avLst/>
            </a:prstGeom>
          </p:spPr>
          <p:txBody>
            <a:bodyPr lIns="0" tIns="0" rIns="0" bIns="0" rtlCol="0" anchor="ctr"/>
            <a:lstStyle/>
            <a:p>
              <a:pPr algn="l">
                <a:lnSpc>
                  <a:spcPts val="3995"/>
                </a:lnSpc>
              </a:pPr>
              <a:r>
                <a:rPr lang="en-US" sz="3699" b="1">
                  <a:solidFill>
                    <a:srgbClr val="FFFFFF"/>
                  </a:solidFill>
                  <a:latin typeface="Open Sans Bold"/>
                  <a:ea typeface="Open Sans Bold"/>
                  <a:cs typeface="Open Sans Bold"/>
                  <a:sym typeface="Open Sans Bold"/>
                </a:rPr>
                <a:t>5 steps</a:t>
              </a:r>
            </a:p>
          </p:txBody>
        </p:sp>
      </p:grpSp>
      <p:sp>
        <p:nvSpPr>
          <p:cNvPr id="9" name="Freeform 9"/>
          <p:cNvSpPr/>
          <p:nvPr/>
        </p:nvSpPr>
        <p:spPr>
          <a:xfrm>
            <a:off x="15467734" y="8429972"/>
            <a:ext cx="2808483" cy="1925684"/>
          </a:xfrm>
          <a:custGeom>
            <a:avLst/>
            <a:gdLst/>
            <a:ahLst/>
            <a:cxnLst/>
            <a:rect l="l" t="t" r="r" b="b"/>
            <a:pathLst>
              <a:path w="2808483" h="1925684">
                <a:moveTo>
                  <a:pt x="0" y="0"/>
                </a:moveTo>
                <a:lnTo>
                  <a:pt x="2808483" y="0"/>
                </a:lnTo>
                <a:lnTo>
                  <a:pt x="2808483" y="1925683"/>
                </a:lnTo>
                <a:lnTo>
                  <a:pt x="0" y="1925683"/>
                </a:lnTo>
                <a:lnTo>
                  <a:pt x="0" y="0"/>
                </a:lnTo>
                <a:close/>
              </a:path>
            </a:pathLst>
          </a:custGeom>
          <a:blipFill>
            <a:blip r:embed="rId3">
              <a:alphaModFix amt="41000"/>
            </a:blip>
            <a:stretch>
              <a:fillRect l="-26438" t="-58162" r="-24863" b="-62499"/>
            </a:stretch>
          </a:blipFill>
        </p:spPr>
      </p:sp>
      <p:sp>
        <p:nvSpPr>
          <p:cNvPr id="10" name="Freeform 10"/>
          <p:cNvSpPr/>
          <p:nvPr/>
        </p:nvSpPr>
        <p:spPr>
          <a:xfrm flipH="1">
            <a:off x="7782434" y="3463978"/>
            <a:ext cx="8164528" cy="2245245"/>
          </a:xfrm>
          <a:custGeom>
            <a:avLst/>
            <a:gdLst/>
            <a:ahLst/>
            <a:cxnLst/>
            <a:rect l="l" t="t" r="r" b="b"/>
            <a:pathLst>
              <a:path w="8164528" h="2245245">
                <a:moveTo>
                  <a:pt x="8164528" y="0"/>
                </a:moveTo>
                <a:lnTo>
                  <a:pt x="0" y="0"/>
                </a:lnTo>
                <a:lnTo>
                  <a:pt x="0" y="2245245"/>
                </a:lnTo>
                <a:lnTo>
                  <a:pt x="8164528" y="2245245"/>
                </a:lnTo>
                <a:lnTo>
                  <a:pt x="8164528"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flipH="1">
            <a:off x="2340381" y="3463978"/>
            <a:ext cx="8164528" cy="2245245"/>
          </a:xfrm>
          <a:custGeom>
            <a:avLst/>
            <a:gdLst/>
            <a:ahLst/>
            <a:cxnLst/>
            <a:rect l="l" t="t" r="r" b="b"/>
            <a:pathLst>
              <a:path w="8164528" h="2245245">
                <a:moveTo>
                  <a:pt x="8164528" y="0"/>
                </a:moveTo>
                <a:lnTo>
                  <a:pt x="0" y="0"/>
                </a:lnTo>
                <a:lnTo>
                  <a:pt x="0" y="2245245"/>
                </a:lnTo>
                <a:lnTo>
                  <a:pt x="8164528" y="2245245"/>
                </a:lnTo>
                <a:lnTo>
                  <a:pt x="816452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5333759" y="2367296"/>
            <a:ext cx="2723302" cy="2723302"/>
          </a:xfrm>
          <a:custGeom>
            <a:avLst/>
            <a:gdLst/>
            <a:ahLst/>
            <a:cxnLst/>
            <a:rect l="l" t="t" r="r" b="b"/>
            <a:pathLst>
              <a:path w="2723302" h="2723302">
                <a:moveTo>
                  <a:pt x="0" y="0"/>
                </a:moveTo>
                <a:lnTo>
                  <a:pt x="2723302" y="0"/>
                </a:lnTo>
                <a:lnTo>
                  <a:pt x="2723302" y="2723302"/>
                </a:lnTo>
                <a:lnTo>
                  <a:pt x="0" y="2723302"/>
                </a:lnTo>
                <a:lnTo>
                  <a:pt x="0" y="0"/>
                </a:lnTo>
                <a:close/>
              </a:path>
            </a:pathLst>
          </a:custGeom>
          <a:blipFill>
            <a:blip r:embed="rId8">
              <a:alphaModFix amt="35000"/>
              <a:extLst>
                <a:ext uri="{96DAC541-7B7A-43D3-8B79-37D633B846F1}">
                  <asvg:svgBlip xmlns:asvg="http://schemas.microsoft.com/office/drawing/2016/SVG/main" r:embed="rId9"/>
                </a:ext>
              </a:extLst>
            </a:blip>
            <a:stretch>
              <a:fillRect/>
            </a:stretch>
          </a:blipFill>
          <a:ln cap="sq">
            <a:noFill/>
            <a:prstDash val="solid"/>
            <a:miter/>
          </a:ln>
        </p:spPr>
      </p:sp>
      <p:sp>
        <p:nvSpPr>
          <p:cNvPr id="13" name="Freeform 13"/>
          <p:cNvSpPr/>
          <p:nvPr/>
        </p:nvSpPr>
        <p:spPr>
          <a:xfrm>
            <a:off x="13496328" y="2362788"/>
            <a:ext cx="2727810" cy="2727810"/>
          </a:xfrm>
          <a:custGeom>
            <a:avLst/>
            <a:gdLst/>
            <a:ahLst/>
            <a:cxnLst/>
            <a:rect l="l" t="t" r="r" b="b"/>
            <a:pathLst>
              <a:path w="2727810" h="2727810">
                <a:moveTo>
                  <a:pt x="0" y="0"/>
                </a:moveTo>
                <a:lnTo>
                  <a:pt x="2727810" y="0"/>
                </a:lnTo>
                <a:lnTo>
                  <a:pt x="2727810" y="2727810"/>
                </a:lnTo>
                <a:lnTo>
                  <a:pt x="0" y="2727810"/>
                </a:lnTo>
                <a:lnTo>
                  <a:pt x="0" y="0"/>
                </a:lnTo>
                <a:close/>
              </a:path>
            </a:pathLst>
          </a:custGeom>
          <a:blipFill>
            <a:blip r:embed="rId8">
              <a:alphaModFix amt="35000"/>
              <a:extLst>
                <a:ext uri="{96DAC541-7B7A-43D3-8B79-37D633B846F1}">
                  <asvg:svgBlip xmlns:asvg="http://schemas.microsoft.com/office/drawing/2016/SVG/main" r:embed="rId10"/>
                </a:ext>
              </a:extLst>
            </a:blip>
            <a:stretch>
              <a:fillRect/>
            </a:stretch>
          </a:blipFill>
          <a:ln cap="sq">
            <a:noFill/>
            <a:prstDash val="solid"/>
            <a:miter/>
          </a:ln>
        </p:spPr>
      </p:sp>
      <p:sp>
        <p:nvSpPr>
          <p:cNvPr id="14" name="Freeform 14"/>
          <p:cNvSpPr/>
          <p:nvPr/>
        </p:nvSpPr>
        <p:spPr>
          <a:xfrm>
            <a:off x="10773027" y="2367296"/>
            <a:ext cx="2723302" cy="2723302"/>
          </a:xfrm>
          <a:custGeom>
            <a:avLst/>
            <a:gdLst/>
            <a:ahLst/>
            <a:cxnLst/>
            <a:rect l="l" t="t" r="r" b="b"/>
            <a:pathLst>
              <a:path w="2723302" h="2723302">
                <a:moveTo>
                  <a:pt x="0" y="0"/>
                </a:moveTo>
                <a:lnTo>
                  <a:pt x="2723301" y="0"/>
                </a:lnTo>
                <a:lnTo>
                  <a:pt x="2723301" y="2723302"/>
                </a:lnTo>
                <a:lnTo>
                  <a:pt x="0" y="2723302"/>
                </a:lnTo>
                <a:lnTo>
                  <a:pt x="0" y="0"/>
                </a:lnTo>
                <a:close/>
              </a:path>
            </a:pathLst>
          </a:custGeom>
          <a:blipFill>
            <a:blip r:embed="rId8">
              <a:alphaModFix amt="35000"/>
              <a:extLst>
                <a:ext uri="{96DAC541-7B7A-43D3-8B79-37D633B846F1}">
                  <asvg:svgBlip xmlns:asvg="http://schemas.microsoft.com/office/drawing/2016/SVG/main" r:embed="rId11"/>
                </a:ext>
              </a:extLst>
            </a:blip>
            <a:stretch>
              <a:fillRect/>
            </a:stretch>
          </a:blipFill>
          <a:ln cap="sq">
            <a:noFill/>
            <a:prstDash val="solid"/>
            <a:miter/>
          </a:ln>
        </p:spPr>
      </p:sp>
      <p:sp>
        <p:nvSpPr>
          <p:cNvPr id="15" name="Freeform 15"/>
          <p:cNvSpPr/>
          <p:nvPr/>
        </p:nvSpPr>
        <p:spPr>
          <a:xfrm>
            <a:off x="7987102" y="2367296"/>
            <a:ext cx="2723302" cy="2723302"/>
          </a:xfrm>
          <a:custGeom>
            <a:avLst/>
            <a:gdLst/>
            <a:ahLst/>
            <a:cxnLst/>
            <a:rect l="l" t="t" r="r" b="b"/>
            <a:pathLst>
              <a:path w="2723302" h="2723302">
                <a:moveTo>
                  <a:pt x="0" y="0"/>
                </a:moveTo>
                <a:lnTo>
                  <a:pt x="2723302" y="0"/>
                </a:lnTo>
                <a:lnTo>
                  <a:pt x="2723302" y="2723302"/>
                </a:lnTo>
                <a:lnTo>
                  <a:pt x="0" y="2723302"/>
                </a:lnTo>
                <a:lnTo>
                  <a:pt x="0" y="0"/>
                </a:lnTo>
                <a:close/>
              </a:path>
            </a:pathLst>
          </a:custGeom>
          <a:blipFill>
            <a:blip r:embed="rId8">
              <a:alphaModFix amt="35000"/>
              <a:extLst>
                <a:ext uri="{96DAC541-7B7A-43D3-8B79-37D633B846F1}">
                  <asvg:svgBlip xmlns:asvg="http://schemas.microsoft.com/office/drawing/2016/SVG/main" r:embed="rId12"/>
                </a:ext>
              </a:extLst>
            </a:blip>
            <a:stretch>
              <a:fillRect/>
            </a:stretch>
          </a:blipFill>
          <a:ln cap="sq">
            <a:noFill/>
            <a:prstDash val="solid"/>
            <a:miter/>
          </a:ln>
        </p:spPr>
      </p:sp>
      <p:sp>
        <p:nvSpPr>
          <p:cNvPr id="16" name="Freeform 16"/>
          <p:cNvSpPr/>
          <p:nvPr/>
        </p:nvSpPr>
        <p:spPr>
          <a:xfrm>
            <a:off x="2608872" y="2367296"/>
            <a:ext cx="2723026" cy="2723026"/>
          </a:xfrm>
          <a:custGeom>
            <a:avLst/>
            <a:gdLst/>
            <a:ahLst/>
            <a:cxnLst/>
            <a:rect l="l" t="t" r="r" b="b"/>
            <a:pathLst>
              <a:path w="2723026" h="2723026">
                <a:moveTo>
                  <a:pt x="0" y="0"/>
                </a:moveTo>
                <a:lnTo>
                  <a:pt x="2723025" y="0"/>
                </a:lnTo>
                <a:lnTo>
                  <a:pt x="2723025" y="2723026"/>
                </a:lnTo>
                <a:lnTo>
                  <a:pt x="0" y="2723026"/>
                </a:lnTo>
                <a:lnTo>
                  <a:pt x="0" y="0"/>
                </a:lnTo>
                <a:close/>
              </a:path>
            </a:pathLst>
          </a:custGeom>
          <a:blipFill>
            <a:blip r:embed="rId13">
              <a:alphaModFix amt="35000"/>
              <a:extLst>
                <a:ext uri="{96DAC541-7B7A-43D3-8B79-37D633B846F1}">
                  <asvg:svgBlip xmlns:asvg="http://schemas.microsoft.com/office/drawing/2016/SVG/main" r:embed="rId14"/>
                </a:ext>
              </a:extLst>
            </a:blip>
            <a:stretch>
              <a:fillRect/>
            </a:stretch>
          </a:blipFill>
          <a:ln cap="sq">
            <a:noFill/>
            <a:prstDash val="solid"/>
            <a:miter/>
          </a:ln>
        </p:spPr>
      </p:sp>
      <p:sp>
        <p:nvSpPr>
          <p:cNvPr id="17" name="Freeform 17"/>
          <p:cNvSpPr/>
          <p:nvPr/>
        </p:nvSpPr>
        <p:spPr>
          <a:xfrm rot="5400000">
            <a:off x="3422352" y="5964213"/>
            <a:ext cx="999800" cy="937313"/>
          </a:xfrm>
          <a:custGeom>
            <a:avLst/>
            <a:gdLst/>
            <a:ahLst/>
            <a:cxnLst/>
            <a:rect l="l" t="t" r="r" b="b"/>
            <a:pathLst>
              <a:path w="999800" h="937313">
                <a:moveTo>
                  <a:pt x="0" y="0"/>
                </a:moveTo>
                <a:lnTo>
                  <a:pt x="999801" y="0"/>
                </a:lnTo>
                <a:lnTo>
                  <a:pt x="999801" y="937313"/>
                </a:lnTo>
                <a:lnTo>
                  <a:pt x="0" y="937313"/>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8" name="Freeform 18"/>
          <p:cNvSpPr/>
          <p:nvPr/>
        </p:nvSpPr>
        <p:spPr>
          <a:xfrm rot="5400000">
            <a:off x="6501027" y="5964213"/>
            <a:ext cx="999800" cy="937313"/>
          </a:xfrm>
          <a:custGeom>
            <a:avLst/>
            <a:gdLst/>
            <a:ahLst/>
            <a:cxnLst/>
            <a:rect l="l" t="t" r="r" b="b"/>
            <a:pathLst>
              <a:path w="999800" h="937313">
                <a:moveTo>
                  <a:pt x="0" y="0"/>
                </a:moveTo>
                <a:lnTo>
                  <a:pt x="999801" y="0"/>
                </a:lnTo>
                <a:lnTo>
                  <a:pt x="999801" y="937313"/>
                </a:lnTo>
                <a:lnTo>
                  <a:pt x="0" y="93731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grpSp>
        <p:nvGrpSpPr>
          <p:cNvPr id="19" name="Group 19"/>
          <p:cNvGrpSpPr/>
          <p:nvPr/>
        </p:nvGrpSpPr>
        <p:grpSpPr>
          <a:xfrm>
            <a:off x="2574998" y="2341355"/>
            <a:ext cx="2245245" cy="224524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0090AD"/>
              </a:solidFill>
              <a:prstDash val="solid"/>
              <a:miter/>
            </a:ln>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5298023" y="2341355"/>
            <a:ext cx="2245245" cy="2245245"/>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3BB8B2"/>
              </a:solidFill>
              <a:prstDash val="solid"/>
              <a:miter/>
            </a:ln>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rot="5400000">
            <a:off x="9741847" y="5964213"/>
            <a:ext cx="999800" cy="937313"/>
          </a:xfrm>
          <a:custGeom>
            <a:avLst/>
            <a:gdLst/>
            <a:ahLst/>
            <a:cxnLst/>
            <a:rect l="l" t="t" r="r" b="b"/>
            <a:pathLst>
              <a:path w="999800" h="937313">
                <a:moveTo>
                  <a:pt x="0" y="0"/>
                </a:moveTo>
                <a:lnTo>
                  <a:pt x="999800" y="0"/>
                </a:lnTo>
                <a:lnTo>
                  <a:pt x="999800" y="937313"/>
                </a:lnTo>
                <a:lnTo>
                  <a:pt x="0" y="937313"/>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grpSp>
        <p:nvGrpSpPr>
          <p:cNvPr id="26" name="Group 26"/>
          <p:cNvGrpSpPr/>
          <p:nvPr/>
        </p:nvGrpSpPr>
        <p:grpSpPr>
          <a:xfrm>
            <a:off x="8021049" y="2341355"/>
            <a:ext cx="2245245" cy="2245245"/>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35A7C0"/>
              </a:solidFill>
              <a:prstDash val="solid"/>
              <a:miter/>
            </a:ln>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rot="5400000">
            <a:off x="12868591" y="5964213"/>
            <a:ext cx="999800" cy="937313"/>
          </a:xfrm>
          <a:custGeom>
            <a:avLst/>
            <a:gdLst/>
            <a:ahLst/>
            <a:cxnLst/>
            <a:rect l="l" t="t" r="r" b="b"/>
            <a:pathLst>
              <a:path w="999800" h="937313">
                <a:moveTo>
                  <a:pt x="0" y="0"/>
                </a:moveTo>
                <a:lnTo>
                  <a:pt x="999801" y="0"/>
                </a:lnTo>
                <a:lnTo>
                  <a:pt x="999801" y="937313"/>
                </a:lnTo>
                <a:lnTo>
                  <a:pt x="0" y="937313"/>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grpSp>
        <p:nvGrpSpPr>
          <p:cNvPr id="30" name="Group 30"/>
          <p:cNvGrpSpPr/>
          <p:nvPr/>
        </p:nvGrpSpPr>
        <p:grpSpPr>
          <a:xfrm>
            <a:off x="10744075" y="2341355"/>
            <a:ext cx="2245245" cy="2245245"/>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AE448F"/>
              </a:solidFill>
              <a:prstDash val="solid"/>
              <a:miter/>
            </a:ln>
          </p:spPr>
        </p:sp>
        <p:sp>
          <p:nvSpPr>
            <p:cNvPr id="32" name="TextBox 3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3" name="Freeform 33"/>
          <p:cNvSpPr/>
          <p:nvPr/>
        </p:nvSpPr>
        <p:spPr>
          <a:xfrm rot="5400000">
            <a:off x="15889328" y="5753415"/>
            <a:ext cx="1414164" cy="1325779"/>
          </a:xfrm>
          <a:custGeom>
            <a:avLst/>
            <a:gdLst/>
            <a:ahLst/>
            <a:cxnLst/>
            <a:rect l="l" t="t" r="r" b="b"/>
            <a:pathLst>
              <a:path w="1414164" h="1325779">
                <a:moveTo>
                  <a:pt x="0" y="0"/>
                </a:moveTo>
                <a:lnTo>
                  <a:pt x="1414165" y="0"/>
                </a:lnTo>
                <a:lnTo>
                  <a:pt x="1414165" y="1325779"/>
                </a:lnTo>
                <a:lnTo>
                  <a:pt x="0" y="1325779"/>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grpSp>
        <p:nvGrpSpPr>
          <p:cNvPr id="34" name="Group 34"/>
          <p:cNvGrpSpPr/>
          <p:nvPr/>
        </p:nvGrpSpPr>
        <p:grpSpPr>
          <a:xfrm>
            <a:off x="13467101" y="2341355"/>
            <a:ext cx="2245245" cy="224524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90500" cap="sq">
              <a:solidFill>
                <a:srgbClr val="7E5ABB"/>
              </a:solidFill>
              <a:prstDash val="solid"/>
              <a:miter/>
            </a:ln>
          </p:spPr>
        </p:sp>
        <p:sp>
          <p:nvSpPr>
            <p:cNvPr id="36" name="TextBox 3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7" name="Group 37"/>
          <p:cNvGrpSpPr/>
          <p:nvPr/>
        </p:nvGrpSpPr>
        <p:grpSpPr>
          <a:xfrm>
            <a:off x="1498567" y="6089256"/>
            <a:ext cx="2792646" cy="696455"/>
            <a:chOff x="0" y="0"/>
            <a:chExt cx="1432179" cy="357170"/>
          </a:xfrm>
        </p:grpSpPr>
        <p:sp>
          <p:nvSpPr>
            <p:cNvPr id="38" name="Freeform 38"/>
            <p:cNvSpPr/>
            <p:nvPr/>
          </p:nvSpPr>
          <p:spPr>
            <a:xfrm>
              <a:off x="0" y="0"/>
              <a:ext cx="1432180" cy="357170"/>
            </a:xfrm>
            <a:custGeom>
              <a:avLst/>
              <a:gdLst/>
              <a:ahLst/>
              <a:cxnLst/>
              <a:rect l="l" t="t" r="r" b="b"/>
              <a:pathLst>
                <a:path w="1432180" h="357170">
                  <a:moveTo>
                    <a:pt x="0" y="0"/>
                  </a:moveTo>
                  <a:lnTo>
                    <a:pt x="1228980" y="0"/>
                  </a:lnTo>
                  <a:lnTo>
                    <a:pt x="1432180" y="178585"/>
                  </a:lnTo>
                  <a:lnTo>
                    <a:pt x="1228980" y="357170"/>
                  </a:lnTo>
                  <a:lnTo>
                    <a:pt x="0" y="357170"/>
                  </a:lnTo>
                  <a:lnTo>
                    <a:pt x="203200" y="178585"/>
                  </a:lnTo>
                  <a:lnTo>
                    <a:pt x="0" y="0"/>
                  </a:lnTo>
                  <a:close/>
                </a:path>
              </a:pathLst>
            </a:custGeom>
            <a:solidFill>
              <a:srgbClr val="008BA8"/>
            </a:solidFill>
          </p:spPr>
        </p:sp>
        <p:sp>
          <p:nvSpPr>
            <p:cNvPr id="39" name="TextBox 39"/>
            <p:cNvSpPr txBox="1"/>
            <p:nvPr/>
          </p:nvSpPr>
          <p:spPr>
            <a:xfrm>
              <a:off x="177800" y="-38100"/>
              <a:ext cx="1178179" cy="395270"/>
            </a:xfrm>
            <a:prstGeom prst="rect">
              <a:avLst/>
            </a:prstGeom>
          </p:spPr>
          <p:txBody>
            <a:bodyPr lIns="50800" tIns="50800" rIns="50800" bIns="50800" rtlCol="0" anchor="ctr"/>
            <a:lstStyle/>
            <a:p>
              <a:pPr algn="ctr">
                <a:lnSpc>
                  <a:spcPts val="2659"/>
                </a:lnSpc>
              </a:pPr>
              <a:endParaRPr/>
            </a:p>
          </p:txBody>
        </p:sp>
      </p:grpSp>
      <p:grpSp>
        <p:nvGrpSpPr>
          <p:cNvPr id="40" name="Group 40"/>
          <p:cNvGrpSpPr/>
          <p:nvPr/>
        </p:nvGrpSpPr>
        <p:grpSpPr>
          <a:xfrm>
            <a:off x="4549999" y="5932969"/>
            <a:ext cx="2792646" cy="1134694"/>
            <a:chOff x="0" y="0"/>
            <a:chExt cx="1432179" cy="581916"/>
          </a:xfrm>
        </p:grpSpPr>
        <p:sp>
          <p:nvSpPr>
            <p:cNvPr id="41" name="Freeform 41"/>
            <p:cNvSpPr/>
            <p:nvPr/>
          </p:nvSpPr>
          <p:spPr>
            <a:xfrm>
              <a:off x="0" y="0"/>
              <a:ext cx="1432180" cy="581916"/>
            </a:xfrm>
            <a:custGeom>
              <a:avLst/>
              <a:gdLst/>
              <a:ahLst/>
              <a:cxnLst/>
              <a:rect l="l" t="t" r="r" b="b"/>
              <a:pathLst>
                <a:path w="1432180" h="581916">
                  <a:moveTo>
                    <a:pt x="0" y="0"/>
                  </a:moveTo>
                  <a:lnTo>
                    <a:pt x="1228980" y="0"/>
                  </a:lnTo>
                  <a:lnTo>
                    <a:pt x="1432180" y="290958"/>
                  </a:lnTo>
                  <a:lnTo>
                    <a:pt x="1228980" y="581916"/>
                  </a:lnTo>
                  <a:lnTo>
                    <a:pt x="0" y="581916"/>
                  </a:lnTo>
                  <a:lnTo>
                    <a:pt x="203200" y="290958"/>
                  </a:lnTo>
                  <a:lnTo>
                    <a:pt x="0" y="0"/>
                  </a:lnTo>
                  <a:close/>
                </a:path>
              </a:pathLst>
            </a:custGeom>
            <a:solidFill>
              <a:srgbClr val="3BB8B2"/>
            </a:solidFill>
          </p:spPr>
        </p:sp>
        <p:sp>
          <p:nvSpPr>
            <p:cNvPr id="42" name="TextBox 42"/>
            <p:cNvSpPr txBox="1"/>
            <p:nvPr/>
          </p:nvSpPr>
          <p:spPr>
            <a:xfrm>
              <a:off x="177800" y="-38100"/>
              <a:ext cx="1178179" cy="620016"/>
            </a:xfrm>
            <a:prstGeom prst="rect">
              <a:avLst/>
            </a:prstGeom>
          </p:spPr>
          <p:txBody>
            <a:bodyPr lIns="50800" tIns="50800" rIns="50800" bIns="50800" rtlCol="0" anchor="ctr"/>
            <a:lstStyle/>
            <a:p>
              <a:pPr algn="ctr">
                <a:lnSpc>
                  <a:spcPts val="2659"/>
                </a:lnSpc>
              </a:pPr>
              <a:r>
                <a:rPr lang="en-US" sz="1899" b="1">
                  <a:solidFill>
                    <a:srgbClr val="FFFFFF"/>
                  </a:solidFill>
                  <a:latin typeface="Open Sans Bold"/>
                  <a:ea typeface="Open Sans Bold"/>
                  <a:cs typeface="Open Sans Bold"/>
                  <a:sym typeface="Open Sans Bold"/>
                </a:rPr>
                <a:t>Choose date for personal appearnce</a:t>
              </a:r>
            </a:p>
          </p:txBody>
        </p:sp>
      </p:grpSp>
      <p:grpSp>
        <p:nvGrpSpPr>
          <p:cNvPr id="43" name="Group 43"/>
          <p:cNvGrpSpPr/>
          <p:nvPr/>
        </p:nvGrpSpPr>
        <p:grpSpPr>
          <a:xfrm>
            <a:off x="7799845" y="6089256"/>
            <a:ext cx="2792646" cy="696455"/>
            <a:chOff x="0" y="0"/>
            <a:chExt cx="1432179" cy="357170"/>
          </a:xfrm>
        </p:grpSpPr>
        <p:sp>
          <p:nvSpPr>
            <p:cNvPr id="44" name="Freeform 44"/>
            <p:cNvSpPr/>
            <p:nvPr/>
          </p:nvSpPr>
          <p:spPr>
            <a:xfrm>
              <a:off x="0" y="0"/>
              <a:ext cx="1432180" cy="357170"/>
            </a:xfrm>
            <a:custGeom>
              <a:avLst/>
              <a:gdLst/>
              <a:ahLst/>
              <a:cxnLst/>
              <a:rect l="l" t="t" r="r" b="b"/>
              <a:pathLst>
                <a:path w="1432180" h="357170">
                  <a:moveTo>
                    <a:pt x="0" y="0"/>
                  </a:moveTo>
                  <a:lnTo>
                    <a:pt x="1228980" y="0"/>
                  </a:lnTo>
                  <a:lnTo>
                    <a:pt x="1432180" y="178585"/>
                  </a:lnTo>
                  <a:lnTo>
                    <a:pt x="1228980" y="357170"/>
                  </a:lnTo>
                  <a:lnTo>
                    <a:pt x="0" y="357170"/>
                  </a:lnTo>
                  <a:lnTo>
                    <a:pt x="203200" y="178585"/>
                  </a:lnTo>
                  <a:lnTo>
                    <a:pt x="0" y="0"/>
                  </a:lnTo>
                  <a:close/>
                </a:path>
              </a:pathLst>
            </a:custGeom>
            <a:solidFill>
              <a:srgbClr val="35A7C0"/>
            </a:solidFill>
          </p:spPr>
        </p:sp>
        <p:sp>
          <p:nvSpPr>
            <p:cNvPr id="45" name="TextBox 45"/>
            <p:cNvSpPr txBox="1"/>
            <p:nvPr/>
          </p:nvSpPr>
          <p:spPr>
            <a:xfrm>
              <a:off x="177800" y="-38100"/>
              <a:ext cx="1178179" cy="395270"/>
            </a:xfrm>
            <a:prstGeom prst="rect">
              <a:avLst/>
            </a:prstGeom>
          </p:spPr>
          <p:txBody>
            <a:bodyPr lIns="50800" tIns="50800" rIns="50800" bIns="50800" rtlCol="0" anchor="ctr"/>
            <a:lstStyle/>
            <a:p>
              <a:pPr algn="ctr">
                <a:lnSpc>
                  <a:spcPts val="2659"/>
                </a:lnSpc>
              </a:pPr>
              <a:endParaRPr/>
            </a:p>
          </p:txBody>
        </p:sp>
      </p:grpSp>
      <p:grpSp>
        <p:nvGrpSpPr>
          <p:cNvPr id="46" name="Group 46"/>
          <p:cNvGrpSpPr/>
          <p:nvPr/>
        </p:nvGrpSpPr>
        <p:grpSpPr>
          <a:xfrm>
            <a:off x="10917481" y="6089256"/>
            <a:ext cx="2792646" cy="696455"/>
            <a:chOff x="0" y="0"/>
            <a:chExt cx="1432179" cy="357170"/>
          </a:xfrm>
        </p:grpSpPr>
        <p:sp>
          <p:nvSpPr>
            <p:cNvPr id="47" name="Freeform 47"/>
            <p:cNvSpPr/>
            <p:nvPr/>
          </p:nvSpPr>
          <p:spPr>
            <a:xfrm>
              <a:off x="0" y="0"/>
              <a:ext cx="1432180" cy="357170"/>
            </a:xfrm>
            <a:custGeom>
              <a:avLst/>
              <a:gdLst/>
              <a:ahLst/>
              <a:cxnLst/>
              <a:rect l="l" t="t" r="r" b="b"/>
              <a:pathLst>
                <a:path w="1432180" h="357170">
                  <a:moveTo>
                    <a:pt x="0" y="0"/>
                  </a:moveTo>
                  <a:lnTo>
                    <a:pt x="1228980" y="0"/>
                  </a:lnTo>
                  <a:lnTo>
                    <a:pt x="1432180" y="178585"/>
                  </a:lnTo>
                  <a:lnTo>
                    <a:pt x="1228980" y="357170"/>
                  </a:lnTo>
                  <a:lnTo>
                    <a:pt x="0" y="357170"/>
                  </a:lnTo>
                  <a:lnTo>
                    <a:pt x="203200" y="178585"/>
                  </a:lnTo>
                  <a:lnTo>
                    <a:pt x="0" y="0"/>
                  </a:lnTo>
                  <a:close/>
                </a:path>
              </a:pathLst>
            </a:custGeom>
            <a:solidFill>
              <a:srgbClr val="AE448F"/>
            </a:solidFill>
          </p:spPr>
        </p:sp>
        <p:sp>
          <p:nvSpPr>
            <p:cNvPr id="48" name="TextBox 48"/>
            <p:cNvSpPr txBox="1"/>
            <p:nvPr/>
          </p:nvSpPr>
          <p:spPr>
            <a:xfrm>
              <a:off x="177800" y="-38100"/>
              <a:ext cx="1178179" cy="395270"/>
            </a:xfrm>
            <a:prstGeom prst="rect">
              <a:avLst/>
            </a:prstGeom>
          </p:spPr>
          <p:txBody>
            <a:bodyPr lIns="50800" tIns="50800" rIns="50800" bIns="50800" rtlCol="0" anchor="ctr"/>
            <a:lstStyle/>
            <a:p>
              <a:pPr algn="ctr">
                <a:lnSpc>
                  <a:spcPts val="2659"/>
                </a:lnSpc>
              </a:pPr>
              <a:endParaRPr/>
            </a:p>
          </p:txBody>
        </p:sp>
      </p:grpSp>
      <p:grpSp>
        <p:nvGrpSpPr>
          <p:cNvPr id="49" name="Group 49"/>
          <p:cNvGrpSpPr/>
          <p:nvPr/>
        </p:nvGrpSpPr>
        <p:grpSpPr>
          <a:xfrm>
            <a:off x="13837148" y="6021177"/>
            <a:ext cx="2946433" cy="734807"/>
            <a:chOff x="0" y="0"/>
            <a:chExt cx="1432179" cy="357170"/>
          </a:xfrm>
        </p:grpSpPr>
        <p:sp>
          <p:nvSpPr>
            <p:cNvPr id="50" name="Freeform 50"/>
            <p:cNvSpPr/>
            <p:nvPr/>
          </p:nvSpPr>
          <p:spPr>
            <a:xfrm>
              <a:off x="0" y="0"/>
              <a:ext cx="1432180" cy="357170"/>
            </a:xfrm>
            <a:custGeom>
              <a:avLst/>
              <a:gdLst/>
              <a:ahLst/>
              <a:cxnLst/>
              <a:rect l="l" t="t" r="r" b="b"/>
              <a:pathLst>
                <a:path w="1432180" h="357170">
                  <a:moveTo>
                    <a:pt x="0" y="0"/>
                  </a:moveTo>
                  <a:lnTo>
                    <a:pt x="1228980" y="0"/>
                  </a:lnTo>
                  <a:lnTo>
                    <a:pt x="1432180" y="178585"/>
                  </a:lnTo>
                  <a:lnTo>
                    <a:pt x="1228980" y="357170"/>
                  </a:lnTo>
                  <a:lnTo>
                    <a:pt x="0" y="357170"/>
                  </a:lnTo>
                  <a:lnTo>
                    <a:pt x="203200" y="178585"/>
                  </a:lnTo>
                  <a:lnTo>
                    <a:pt x="0" y="0"/>
                  </a:lnTo>
                  <a:close/>
                </a:path>
              </a:pathLst>
            </a:custGeom>
            <a:solidFill>
              <a:srgbClr val="7E5ABB"/>
            </a:solidFill>
          </p:spPr>
        </p:sp>
        <p:sp>
          <p:nvSpPr>
            <p:cNvPr id="51" name="TextBox 51"/>
            <p:cNvSpPr txBox="1"/>
            <p:nvPr/>
          </p:nvSpPr>
          <p:spPr>
            <a:xfrm>
              <a:off x="177800" y="-38100"/>
              <a:ext cx="1178179" cy="395270"/>
            </a:xfrm>
            <a:prstGeom prst="rect">
              <a:avLst/>
            </a:prstGeom>
          </p:spPr>
          <p:txBody>
            <a:bodyPr lIns="50800" tIns="50800" rIns="50800" bIns="50800" rtlCol="0" anchor="ctr"/>
            <a:lstStyle/>
            <a:p>
              <a:pPr algn="ctr">
                <a:lnSpc>
                  <a:spcPts val="2659"/>
                </a:lnSpc>
              </a:pPr>
              <a:endParaRPr/>
            </a:p>
          </p:txBody>
        </p:sp>
      </p:grpSp>
      <p:sp>
        <p:nvSpPr>
          <p:cNvPr id="52" name="Freeform 52"/>
          <p:cNvSpPr/>
          <p:nvPr/>
        </p:nvSpPr>
        <p:spPr>
          <a:xfrm>
            <a:off x="11224754" y="2812010"/>
            <a:ext cx="1275279" cy="1227532"/>
          </a:xfrm>
          <a:custGeom>
            <a:avLst/>
            <a:gdLst/>
            <a:ahLst/>
            <a:cxnLst/>
            <a:rect l="l" t="t" r="r" b="b"/>
            <a:pathLst>
              <a:path w="1275279" h="1227532">
                <a:moveTo>
                  <a:pt x="0" y="0"/>
                </a:moveTo>
                <a:lnTo>
                  <a:pt x="1275279" y="0"/>
                </a:lnTo>
                <a:lnTo>
                  <a:pt x="1275279" y="1227532"/>
                </a:lnTo>
                <a:lnTo>
                  <a:pt x="0" y="1227532"/>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sp>
      <p:sp>
        <p:nvSpPr>
          <p:cNvPr id="53" name="Freeform 53"/>
          <p:cNvSpPr/>
          <p:nvPr/>
        </p:nvSpPr>
        <p:spPr>
          <a:xfrm>
            <a:off x="5729184" y="2840964"/>
            <a:ext cx="1382923" cy="1380362"/>
          </a:xfrm>
          <a:custGeom>
            <a:avLst/>
            <a:gdLst/>
            <a:ahLst/>
            <a:cxnLst/>
            <a:rect l="l" t="t" r="r" b="b"/>
            <a:pathLst>
              <a:path w="1382923" h="1380362">
                <a:moveTo>
                  <a:pt x="0" y="0"/>
                </a:moveTo>
                <a:lnTo>
                  <a:pt x="1382924" y="0"/>
                </a:lnTo>
                <a:lnTo>
                  <a:pt x="1382924" y="1380362"/>
                </a:lnTo>
                <a:lnTo>
                  <a:pt x="0" y="1380362"/>
                </a:lnTo>
                <a:lnTo>
                  <a:pt x="0" y="0"/>
                </a:lnTo>
                <a:close/>
              </a:path>
            </a:pathLst>
          </a:custGeom>
          <a:blipFill>
            <a:blip r:embed="rId27"/>
            <a:stretch>
              <a:fillRect/>
            </a:stretch>
          </a:blipFill>
        </p:spPr>
      </p:sp>
      <p:sp>
        <p:nvSpPr>
          <p:cNvPr id="54" name="Freeform 54"/>
          <p:cNvSpPr/>
          <p:nvPr/>
        </p:nvSpPr>
        <p:spPr>
          <a:xfrm>
            <a:off x="14010678" y="2736202"/>
            <a:ext cx="1360960" cy="1402202"/>
          </a:xfrm>
          <a:custGeom>
            <a:avLst/>
            <a:gdLst/>
            <a:ahLst/>
            <a:cxnLst/>
            <a:rect l="l" t="t" r="r" b="b"/>
            <a:pathLst>
              <a:path w="1360960" h="1402202">
                <a:moveTo>
                  <a:pt x="0" y="0"/>
                </a:moveTo>
                <a:lnTo>
                  <a:pt x="1360961" y="0"/>
                </a:lnTo>
                <a:lnTo>
                  <a:pt x="1360961" y="1402202"/>
                </a:lnTo>
                <a:lnTo>
                  <a:pt x="0" y="1402202"/>
                </a:lnTo>
                <a:lnTo>
                  <a:pt x="0" y="0"/>
                </a:lnTo>
                <a:close/>
              </a:path>
            </a:pathLst>
          </a:custGeom>
          <a:blipFill>
            <a:blip r:embed="rId28"/>
            <a:stretch>
              <a:fillRect/>
            </a:stretch>
          </a:blipFill>
        </p:spPr>
      </p:sp>
      <p:sp>
        <p:nvSpPr>
          <p:cNvPr id="55" name="Freeform 55"/>
          <p:cNvSpPr/>
          <p:nvPr/>
        </p:nvSpPr>
        <p:spPr>
          <a:xfrm>
            <a:off x="8616126" y="2812010"/>
            <a:ext cx="1055092" cy="1303935"/>
          </a:xfrm>
          <a:custGeom>
            <a:avLst/>
            <a:gdLst/>
            <a:ahLst/>
            <a:cxnLst/>
            <a:rect l="l" t="t" r="r" b="b"/>
            <a:pathLst>
              <a:path w="1055092" h="1303935">
                <a:moveTo>
                  <a:pt x="0" y="0"/>
                </a:moveTo>
                <a:lnTo>
                  <a:pt x="1055092" y="0"/>
                </a:lnTo>
                <a:lnTo>
                  <a:pt x="1055092" y="1303935"/>
                </a:lnTo>
                <a:lnTo>
                  <a:pt x="0" y="1303935"/>
                </a:lnTo>
                <a:lnTo>
                  <a:pt x="0" y="0"/>
                </a:lnTo>
                <a:close/>
              </a:path>
            </a:pathLst>
          </a:custGeom>
          <a:blipFill>
            <a:blip r:embed="rId29"/>
            <a:stretch>
              <a:fillRect/>
            </a:stretch>
          </a:blipFill>
        </p:spPr>
      </p:sp>
      <p:sp>
        <p:nvSpPr>
          <p:cNvPr id="56" name="Freeform 56"/>
          <p:cNvSpPr/>
          <p:nvPr/>
        </p:nvSpPr>
        <p:spPr>
          <a:xfrm>
            <a:off x="3097117" y="2893065"/>
            <a:ext cx="1201006" cy="1152076"/>
          </a:xfrm>
          <a:custGeom>
            <a:avLst/>
            <a:gdLst/>
            <a:ahLst/>
            <a:cxnLst/>
            <a:rect l="l" t="t" r="r" b="b"/>
            <a:pathLst>
              <a:path w="1201006" h="1152076">
                <a:moveTo>
                  <a:pt x="0" y="0"/>
                </a:moveTo>
                <a:lnTo>
                  <a:pt x="1201006" y="0"/>
                </a:lnTo>
                <a:lnTo>
                  <a:pt x="1201006" y="1152075"/>
                </a:lnTo>
                <a:lnTo>
                  <a:pt x="0" y="1152075"/>
                </a:lnTo>
                <a:lnTo>
                  <a:pt x="0" y="0"/>
                </a:lnTo>
                <a:close/>
              </a:path>
            </a:pathLst>
          </a:custGeom>
          <a:blipFill>
            <a:blip r:embed="rId30"/>
            <a:stretch>
              <a:fillRect/>
            </a:stretch>
          </a:blipFill>
        </p:spPr>
      </p:sp>
      <p:sp>
        <p:nvSpPr>
          <p:cNvPr id="57" name="Freeform 57"/>
          <p:cNvSpPr/>
          <p:nvPr/>
        </p:nvSpPr>
        <p:spPr>
          <a:xfrm>
            <a:off x="2340381" y="6263230"/>
            <a:ext cx="1204286" cy="381017"/>
          </a:xfrm>
          <a:custGeom>
            <a:avLst/>
            <a:gdLst/>
            <a:ahLst/>
            <a:cxnLst/>
            <a:rect l="l" t="t" r="r" b="b"/>
            <a:pathLst>
              <a:path w="1204286" h="381017">
                <a:moveTo>
                  <a:pt x="0" y="0"/>
                </a:moveTo>
                <a:lnTo>
                  <a:pt x="1204287" y="0"/>
                </a:lnTo>
                <a:lnTo>
                  <a:pt x="1204287" y="381017"/>
                </a:lnTo>
                <a:lnTo>
                  <a:pt x="0" y="381017"/>
                </a:lnTo>
                <a:lnTo>
                  <a:pt x="0" y="0"/>
                </a:lnTo>
                <a:close/>
              </a:path>
            </a:pathLst>
          </a:custGeom>
          <a:blipFill>
            <a:blip r:embed="rId31"/>
            <a:stretch>
              <a:fillRect/>
            </a:stretch>
          </a:blipFill>
        </p:spPr>
      </p:sp>
      <p:sp>
        <p:nvSpPr>
          <p:cNvPr id="58" name="Freeform 58"/>
          <p:cNvSpPr/>
          <p:nvPr/>
        </p:nvSpPr>
        <p:spPr>
          <a:xfrm>
            <a:off x="16134605" y="7123387"/>
            <a:ext cx="1392380" cy="1484732"/>
          </a:xfrm>
          <a:custGeom>
            <a:avLst/>
            <a:gdLst/>
            <a:ahLst/>
            <a:cxnLst/>
            <a:rect l="l" t="t" r="r" b="b"/>
            <a:pathLst>
              <a:path w="1392380" h="1484732">
                <a:moveTo>
                  <a:pt x="0" y="0"/>
                </a:moveTo>
                <a:lnTo>
                  <a:pt x="1392380" y="0"/>
                </a:lnTo>
                <a:lnTo>
                  <a:pt x="1392380" y="1484732"/>
                </a:lnTo>
                <a:lnTo>
                  <a:pt x="0" y="1484732"/>
                </a:lnTo>
                <a:lnTo>
                  <a:pt x="0" y="0"/>
                </a:lnTo>
                <a:close/>
              </a:path>
            </a:pathLst>
          </a:custGeom>
          <a:blipFill>
            <a:blip r:embed="rId32"/>
            <a:stretch>
              <a:fillRect/>
            </a:stretch>
          </a:blipFill>
        </p:spPr>
      </p:sp>
      <p:sp>
        <p:nvSpPr>
          <p:cNvPr id="59" name="TextBox 59"/>
          <p:cNvSpPr txBox="1"/>
          <p:nvPr/>
        </p:nvSpPr>
        <p:spPr>
          <a:xfrm>
            <a:off x="8409181" y="6094352"/>
            <a:ext cx="1832024" cy="680673"/>
          </a:xfrm>
          <a:prstGeom prst="rect">
            <a:avLst/>
          </a:prstGeom>
        </p:spPr>
        <p:txBody>
          <a:bodyPr lIns="0" tIns="0" rIns="0" bIns="0" rtlCol="0" anchor="t">
            <a:spAutoFit/>
          </a:bodyPr>
          <a:lstStyle/>
          <a:p>
            <a:pPr algn="ctr">
              <a:lnSpc>
                <a:spcPts val="2777"/>
              </a:lnSpc>
            </a:pPr>
            <a:r>
              <a:rPr lang="en-US" sz="1984" b="1" spc="9">
                <a:solidFill>
                  <a:srgbClr val="FFFFFF"/>
                </a:solidFill>
                <a:latin typeface="Open Sans Bold"/>
                <a:ea typeface="Open Sans Bold"/>
                <a:cs typeface="Open Sans Bold"/>
                <a:sym typeface="Open Sans Bold"/>
              </a:rPr>
              <a:t>visit + documents</a:t>
            </a:r>
          </a:p>
        </p:txBody>
      </p:sp>
      <p:sp>
        <p:nvSpPr>
          <p:cNvPr id="60" name="TextBox 60"/>
          <p:cNvSpPr txBox="1"/>
          <p:nvPr/>
        </p:nvSpPr>
        <p:spPr>
          <a:xfrm>
            <a:off x="14278431" y="6119945"/>
            <a:ext cx="2180760" cy="570862"/>
          </a:xfrm>
          <a:prstGeom prst="rect">
            <a:avLst/>
          </a:prstGeom>
        </p:spPr>
        <p:txBody>
          <a:bodyPr wrap="square" lIns="0" tIns="0" rIns="0" bIns="0" rtlCol="0" anchor="t">
            <a:spAutoFit/>
          </a:bodyPr>
          <a:lstStyle/>
          <a:p>
            <a:pPr algn="ctr">
              <a:lnSpc>
                <a:spcPts val="2313"/>
              </a:lnSpc>
            </a:pPr>
            <a:r>
              <a:rPr lang="en-US" sz="1652" b="1" spc="8" dirty="0">
                <a:solidFill>
                  <a:srgbClr val="FFFFFF"/>
                </a:solidFill>
                <a:latin typeface="Open Sans Bold"/>
                <a:ea typeface="Open Sans Bold"/>
                <a:cs typeface="Open Sans Bold"/>
                <a:sym typeface="Open Sans Bold"/>
              </a:rPr>
              <a:t>decision </a:t>
            </a:r>
            <a:endParaRPr lang="pl-PL" sz="1652" b="1" spc="8" dirty="0">
              <a:solidFill>
                <a:srgbClr val="FFFFFF"/>
              </a:solidFill>
              <a:latin typeface="Open Sans Bold"/>
              <a:ea typeface="Open Sans Bold"/>
              <a:cs typeface="Open Sans Bold"/>
              <a:sym typeface="Open Sans Bold"/>
            </a:endParaRPr>
          </a:p>
          <a:p>
            <a:pPr algn="ctr">
              <a:lnSpc>
                <a:spcPts val="2313"/>
              </a:lnSpc>
            </a:pPr>
            <a:r>
              <a:rPr lang="en-US" sz="1652" b="1" spc="8" dirty="0">
                <a:solidFill>
                  <a:srgbClr val="FFFFFF"/>
                </a:solidFill>
                <a:latin typeface="Open Sans Bold"/>
                <a:ea typeface="Open Sans Bold"/>
                <a:cs typeface="Open Sans Bold"/>
                <a:sym typeface="Open Sans Bold"/>
              </a:rPr>
              <a:t>+</a:t>
            </a:r>
            <a:r>
              <a:rPr lang="pl-PL" sz="1652" b="1" spc="8" dirty="0">
                <a:solidFill>
                  <a:srgbClr val="FFFFFF"/>
                </a:solidFill>
                <a:latin typeface="Open Sans Bold"/>
                <a:ea typeface="Open Sans Bold"/>
                <a:cs typeface="Open Sans Bold"/>
                <a:sym typeface="Open Sans Bold"/>
              </a:rPr>
              <a:t> </a:t>
            </a:r>
            <a:r>
              <a:rPr lang="en-US" sz="1652" b="1" spc="8" dirty="0">
                <a:solidFill>
                  <a:srgbClr val="FFFFFF"/>
                </a:solidFill>
                <a:latin typeface="Open Sans Bold"/>
                <a:ea typeface="Open Sans Bold"/>
                <a:cs typeface="Open Sans Bold"/>
                <a:sym typeface="Open Sans Bold"/>
              </a:rPr>
              <a:t>residence card</a:t>
            </a:r>
          </a:p>
        </p:txBody>
      </p:sp>
      <p:sp>
        <p:nvSpPr>
          <p:cNvPr id="61" name="TextBox 61"/>
          <p:cNvSpPr txBox="1"/>
          <p:nvPr/>
        </p:nvSpPr>
        <p:spPr>
          <a:xfrm>
            <a:off x="11368171" y="6031230"/>
            <a:ext cx="1759822" cy="655448"/>
          </a:xfrm>
          <a:prstGeom prst="rect">
            <a:avLst/>
          </a:prstGeom>
        </p:spPr>
        <p:txBody>
          <a:bodyPr lIns="0" tIns="0" rIns="0" bIns="0" rtlCol="0" anchor="t">
            <a:spAutoFit/>
          </a:bodyPr>
          <a:lstStyle/>
          <a:p>
            <a:pPr algn="ctr">
              <a:lnSpc>
                <a:spcPts val="2668"/>
              </a:lnSpc>
            </a:pPr>
            <a:r>
              <a:rPr lang="en-US" sz="1906" b="1" spc="9">
                <a:solidFill>
                  <a:srgbClr val="FFFFFF"/>
                </a:solidFill>
                <a:latin typeface="Open Sans Bold"/>
                <a:ea typeface="Open Sans Bold"/>
                <a:cs typeface="Open Sans Bold"/>
                <a:sym typeface="Open Sans Bold"/>
              </a:rPr>
              <a:t>Document verification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07447" y="4104086"/>
            <a:ext cx="14135084" cy="3262257"/>
          </a:xfrm>
          <a:prstGeom prst="rect">
            <a:avLst/>
          </a:prstGeom>
        </p:spPr>
        <p:txBody>
          <a:bodyPr lIns="0" tIns="0" rIns="0" bIns="0" rtlCol="0" anchor="t">
            <a:spAutoFit/>
          </a:bodyPr>
          <a:lstStyle/>
          <a:p>
            <a:pPr algn="ctr">
              <a:lnSpc>
                <a:spcPts val="6408"/>
              </a:lnSpc>
            </a:pPr>
            <a:r>
              <a:rPr lang="en-US" sz="5933" b="1">
                <a:solidFill>
                  <a:srgbClr val="FDFFFF"/>
                </a:solidFill>
                <a:latin typeface="Open Sans Bold"/>
                <a:ea typeface="Open Sans Bold"/>
                <a:cs typeface="Open Sans Bold"/>
                <a:sym typeface="Open Sans Bold"/>
              </a:rPr>
              <a:t>Legalisation Procedure</a:t>
            </a:r>
          </a:p>
          <a:p>
            <a:pPr algn="ctr">
              <a:lnSpc>
                <a:spcPts val="6408"/>
              </a:lnSpc>
            </a:pPr>
            <a:r>
              <a:rPr lang="en-US" sz="5933" b="1">
                <a:solidFill>
                  <a:srgbClr val="FDFFFF"/>
                </a:solidFill>
                <a:latin typeface="Open Sans Bold"/>
                <a:ea typeface="Open Sans Bold"/>
                <a:cs typeface="Open Sans Bold"/>
                <a:sym typeface="Open Sans Bold"/>
              </a:rPr>
              <a:t> EU citizens + Switzerland and Norway </a:t>
            </a:r>
          </a:p>
          <a:p>
            <a:pPr algn="ctr">
              <a:lnSpc>
                <a:spcPts val="6408"/>
              </a:lnSpc>
              <a:spcBef>
                <a:spcPct val="0"/>
              </a:spcBef>
            </a:pPr>
            <a:endParaRPr lang="en-US" sz="5933" b="1">
              <a:solidFill>
                <a:srgbClr val="FDFFFF"/>
              </a:solidFill>
              <a:latin typeface="Open Sans Bold"/>
              <a:ea typeface="Open Sans Bold"/>
              <a:cs typeface="Open Sans Bold"/>
              <a:sym typeface="Open Sans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descr="Dot Shape Pattern"/>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AutoShape 4"/>
          <p:cNvSpPr/>
          <p:nvPr/>
        </p:nvSpPr>
        <p:spPr>
          <a:xfrm flipH="1">
            <a:off x="1384300" y="5133975"/>
            <a:ext cx="4111176" cy="0"/>
          </a:xfrm>
          <a:prstGeom prst="line">
            <a:avLst/>
          </a:prstGeom>
          <a:ln w="19050" cap="flat">
            <a:solidFill>
              <a:srgbClr val="A5A6A9"/>
            </a:solidFill>
            <a:prstDash val="solid"/>
            <a:headEnd type="none" w="sm" len="sm"/>
            <a:tailEnd type="none" w="sm" len="sm"/>
          </a:ln>
        </p:spPr>
      </p:sp>
      <p:sp>
        <p:nvSpPr>
          <p:cNvPr id="5" name="Freeform 5"/>
          <p:cNvSpPr/>
          <p:nvPr/>
        </p:nvSpPr>
        <p:spPr>
          <a:xfrm>
            <a:off x="2768590" y="3674349"/>
            <a:ext cx="914011" cy="914011"/>
          </a:xfrm>
          <a:custGeom>
            <a:avLst/>
            <a:gdLst/>
            <a:ahLst/>
            <a:cxnLst/>
            <a:rect l="l" t="t" r="r" b="b"/>
            <a:pathLst>
              <a:path w="914011" h="914011">
                <a:moveTo>
                  <a:pt x="0" y="0"/>
                </a:moveTo>
                <a:lnTo>
                  <a:pt x="914011" y="0"/>
                </a:lnTo>
                <a:lnTo>
                  <a:pt x="914011" y="914011"/>
                </a:lnTo>
                <a:lnTo>
                  <a:pt x="0" y="914011"/>
                </a:lnTo>
                <a:lnTo>
                  <a:pt x="0" y="0"/>
                </a:lnTo>
                <a:close/>
              </a:path>
            </a:pathLst>
          </a:custGeom>
          <a:blipFill>
            <a:blip r:embed="rId5"/>
            <a:stretch>
              <a:fillRect/>
            </a:stretch>
          </a:blipFill>
        </p:spPr>
      </p:sp>
      <p:grpSp>
        <p:nvGrpSpPr>
          <p:cNvPr id="6" name="Group 6"/>
          <p:cNvGrpSpPr/>
          <p:nvPr/>
        </p:nvGrpSpPr>
        <p:grpSpPr>
          <a:xfrm>
            <a:off x="9979247" y="1192560"/>
            <a:ext cx="5976140" cy="5844415"/>
            <a:chOff x="0" y="0"/>
            <a:chExt cx="7968186" cy="7792553"/>
          </a:xfrm>
        </p:grpSpPr>
        <p:sp>
          <p:nvSpPr>
            <p:cNvPr id="7" name="TextBox 7"/>
            <p:cNvSpPr txBox="1"/>
            <p:nvPr/>
          </p:nvSpPr>
          <p:spPr>
            <a:xfrm>
              <a:off x="0" y="66675"/>
              <a:ext cx="7968186" cy="988905"/>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Application form</a:t>
              </a:r>
            </a:p>
            <a:p>
              <a:pPr marL="0" lvl="0" indent="0" algn="l">
                <a:lnSpc>
                  <a:spcPts val="3202"/>
                </a:lnSpc>
                <a:spcBef>
                  <a:spcPct val="0"/>
                </a:spcBef>
              </a:pPr>
              <a:endParaRPr lang="en-US" sz="2499">
                <a:solidFill>
                  <a:srgbClr val="FFFFFF"/>
                </a:solidFill>
                <a:latin typeface="Open Sans"/>
                <a:ea typeface="Open Sans"/>
                <a:cs typeface="Open Sans"/>
                <a:sym typeface="Open Sans"/>
              </a:endParaRPr>
            </a:p>
          </p:txBody>
        </p:sp>
        <p:sp>
          <p:nvSpPr>
            <p:cNvPr id="8" name="TextBox 8"/>
            <p:cNvSpPr txBox="1"/>
            <p:nvPr/>
          </p:nvSpPr>
          <p:spPr>
            <a:xfrm>
              <a:off x="0" y="1583955"/>
              <a:ext cx="7968186" cy="973673"/>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4 biometric photographs</a:t>
              </a:r>
            </a:p>
            <a:p>
              <a:pPr marL="0" lvl="0" indent="0" algn="l">
                <a:lnSpc>
                  <a:spcPts val="3112"/>
                </a:lnSpc>
                <a:spcBef>
                  <a:spcPct val="0"/>
                </a:spcBef>
              </a:pPr>
              <a:endParaRPr lang="en-US" sz="2499">
                <a:solidFill>
                  <a:srgbClr val="FFFFFF"/>
                </a:solidFill>
                <a:latin typeface="Open Sans"/>
                <a:ea typeface="Open Sans"/>
                <a:cs typeface="Open Sans"/>
                <a:sym typeface="Open Sans"/>
              </a:endParaRPr>
            </a:p>
          </p:txBody>
        </p:sp>
        <p:sp>
          <p:nvSpPr>
            <p:cNvPr id="9" name="TextBox 9"/>
            <p:cNvSpPr txBox="1"/>
            <p:nvPr/>
          </p:nvSpPr>
          <p:spPr>
            <a:xfrm>
              <a:off x="0" y="2920250"/>
              <a:ext cx="7968186" cy="2360505"/>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Health insurance</a:t>
              </a:r>
            </a:p>
            <a:p>
              <a:pPr algn="l">
                <a:lnSpc>
                  <a:spcPts val="3202"/>
                </a:lnSpc>
              </a:pPr>
              <a:r>
                <a:rPr lang="en-US" sz="3558">
                  <a:solidFill>
                    <a:srgbClr val="FFFFFF"/>
                  </a:solidFill>
                  <a:latin typeface="Open Sans"/>
                  <a:ea typeface="Open Sans"/>
                  <a:cs typeface="Open Sans"/>
                  <a:sym typeface="Open Sans"/>
                </a:rPr>
                <a:t> </a:t>
              </a:r>
            </a:p>
            <a:p>
              <a:pPr algn="l">
                <a:lnSpc>
                  <a:spcPts val="1800"/>
                </a:lnSpc>
              </a:pPr>
              <a:r>
                <a:rPr lang="en-US" sz="2000">
                  <a:solidFill>
                    <a:srgbClr val="FFFFFF"/>
                  </a:solidFill>
                  <a:latin typeface="Open Sans"/>
                  <a:ea typeface="Open Sans"/>
                  <a:cs typeface="Open Sans"/>
                  <a:sym typeface="Open Sans"/>
                </a:rPr>
                <a:t> - European Insurance Card (EKUZ in Polish)</a:t>
              </a:r>
            </a:p>
            <a:p>
              <a:pPr algn="l">
                <a:lnSpc>
                  <a:spcPts val="3202"/>
                </a:lnSpc>
              </a:pPr>
              <a:endParaRPr lang="en-US" sz="2000">
                <a:solidFill>
                  <a:srgbClr val="FFFFFF"/>
                </a:solidFill>
                <a:latin typeface="Open Sans"/>
                <a:ea typeface="Open Sans"/>
                <a:cs typeface="Open Sans"/>
                <a:sym typeface="Open Sans"/>
              </a:endParaRPr>
            </a:p>
            <a:p>
              <a:pPr marL="0" lvl="0" indent="0" algn="l">
                <a:lnSpc>
                  <a:spcPts val="3202"/>
                </a:lnSpc>
                <a:spcBef>
                  <a:spcPct val="0"/>
                </a:spcBef>
              </a:pPr>
              <a:endParaRPr lang="en-US" sz="2000">
                <a:solidFill>
                  <a:srgbClr val="FFFFFF"/>
                </a:solidFill>
                <a:latin typeface="Open Sans"/>
                <a:ea typeface="Open Sans"/>
                <a:cs typeface="Open Sans"/>
                <a:sym typeface="Open Sans"/>
              </a:endParaRPr>
            </a:p>
          </p:txBody>
        </p:sp>
        <p:sp>
          <p:nvSpPr>
            <p:cNvPr id="10" name="TextBox 10"/>
            <p:cNvSpPr txBox="1"/>
            <p:nvPr/>
          </p:nvSpPr>
          <p:spPr>
            <a:xfrm>
              <a:off x="0" y="6803648"/>
              <a:ext cx="7968186" cy="988905"/>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Passport or national ID</a:t>
              </a:r>
            </a:p>
            <a:p>
              <a:pPr marL="0" lvl="0" indent="0" algn="l">
                <a:lnSpc>
                  <a:spcPts val="3202"/>
                </a:lnSpc>
                <a:spcBef>
                  <a:spcPct val="0"/>
                </a:spcBef>
              </a:pPr>
              <a:endParaRPr lang="en-US" sz="2499">
                <a:solidFill>
                  <a:srgbClr val="FFFFFF"/>
                </a:solidFill>
                <a:latin typeface="Open Sans"/>
                <a:ea typeface="Open Sans"/>
                <a:cs typeface="Open Sans"/>
                <a:sym typeface="Open Sans"/>
              </a:endParaRPr>
            </a:p>
          </p:txBody>
        </p:sp>
      </p:grpSp>
      <p:sp>
        <p:nvSpPr>
          <p:cNvPr id="11" name="TextBox 11"/>
          <p:cNvSpPr txBox="1"/>
          <p:nvPr/>
        </p:nvSpPr>
        <p:spPr>
          <a:xfrm>
            <a:off x="1384300" y="2599174"/>
            <a:ext cx="5571545" cy="731165"/>
          </a:xfrm>
          <a:prstGeom prst="rect">
            <a:avLst/>
          </a:prstGeom>
        </p:spPr>
        <p:txBody>
          <a:bodyPr lIns="0" tIns="0" rIns="0" bIns="0" rtlCol="0" anchor="t">
            <a:spAutoFit/>
          </a:bodyPr>
          <a:lstStyle/>
          <a:p>
            <a:pPr marL="0" lvl="0" indent="0" algn="l">
              <a:lnSpc>
                <a:spcPts val="5346"/>
              </a:lnSpc>
              <a:spcBef>
                <a:spcPct val="0"/>
              </a:spcBef>
            </a:pPr>
            <a:r>
              <a:rPr lang="en-US" sz="5940" b="1">
                <a:solidFill>
                  <a:srgbClr val="FFFFFF"/>
                </a:solidFill>
                <a:latin typeface="Open Sans Bold"/>
                <a:ea typeface="Open Sans Bold"/>
                <a:cs typeface="Open Sans Bold"/>
                <a:sym typeface="Open Sans Bold"/>
              </a:rPr>
              <a:t>EU Stud</a:t>
            </a:r>
            <a:r>
              <a:rPr lang="en-US" sz="5940" b="1" u="none" strike="noStrike">
                <a:solidFill>
                  <a:srgbClr val="FFFFFF"/>
                </a:solidFill>
                <a:latin typeface="Open Sans Bold"/>
                <a:ea typeface="Open Sans Bold"/>
                <a:cs typeface="Open Sans Bold"/>
                <a:sym typeface="Open Sans Bold"/>
              </a:rPr>
              <a:t>ents</a:t>
            </a:r>
          </a:p>
        </p:txBody>
      </p:sp>
      <p:sp>
        <p:nvSpPr>
          <p:cNvPr id="12" name="TextBox 12"/>
          <p:cNvSpPr txBox="1"/>
          <p:nvPr/>
        </p:nvSpPr>
        <p:spPr>
          <a:xfrm>
            <a:off x="1384300" y="5524500"/>
            <a:ext cx="7278445" cy="2076990"/>
          </a:xfrm>
          <a:prstGeom prst="rect">
            <a:avLst/>
          </a:prstGeom>
        </p:spPr>
        <p:txBody>
          <a:bodyPr lIns="0" tIns="0" rIns="0" bIns="0" rtlCol="0" anchor="t">
            <a:spAutoFit/>
          </a:bodyPr>
          <a:lstStyle/>
          <a:p>
            <a:pPr algn="l">
              <a:lnSpc>
                <a:spcPts val="2932"/>
              </a:lnSpc>
            </a:pPr>
            <a:r>
              <a:rPr lang="en-US" sz="2740" b="1">
                <a:solidFill>
                  <a:srgbClr val="FFFFFF"/>
                </a:solidFill>
                <a:latin typeface="Open Sans Bold"/>
                <a:ea typeface="Open Sans Bold"/>
                <a:cs typeface="Open Sans Bold"/>
                <a:sym typeface="Open Sans Bold"/>
              </a:rPr>
              <a:t>Registration of residence</a:t>
            </a:r>
          </a:p>
          <a:p>
            <a:pPr algn="l">
              <a:lnSpc>
                <a:spcPts val="2932"/>
              </a:lnSpc>
            </a:pPr>
            <a:endParaRPr lang="en-US" sz="2740" b="1">
              <a:solidFill>
                <a:srgbClr val="FFFFFF"/>
              </a:solidFill>
              <a:latin typeface="Open Sans Bold"/>
              <a:ea typeface="Open Sans Bold"/>
              <a:cs typeface="Open Sans Bold"/>
              <a:sym typeface="Open Sans Bold"/>
            </a:endParaRPr>
          </a:p>
          <a:p>
            <a:pPr algn="l">
              <a:lnSpc>
                <a:spcPts val="2932"/>
              </a:lnSpc>
            </a:pPr>
            <a:endParaRPr lang="en-US" sz="2740" b="1">
              <a:solidFill>
                <a:srgbClr val="FFFFFF"/>
              </a:solidFill>
              <a:latin typeface="Open Sans Bold"/>
              <a:ea typeface="Open Sans Bold"/>
              <a:cs typeface="Open Sans Bold"/>
              <a:sym typeface="Open Sans Bold"/>
            </a:endParaRPr>
          </a:p>
          <a:p>
            <a:pPr algn="l">
              <a:lnSpc>
                <a:spcPts val="2140"/>
              </a:lnSpc>
            </a:pPr>
            <a:r>
              <a:rPr lang="en-US" sz="2000" b="1">
                <a:solidFill>
                  <a:srgbClr val="FFFFFF"/>
                </a:solidFill>
                <a:latin typeface="Open Sans Bold"/>
                <a:ea typeface="Open Sans Bold"/>
                <a:cs typeface="Open Sans Bold"/>
                <a:sym typeface="Open Sans Bold"/>
              </a:rPr>
              <a:t>https://migrant.poznan.uw.gov.pl/en/node/1506 </a:t>
            </a:r>
          </a:p>
          <a:p>
            <a:pPr marL="0" lvl="0" indent="0" algn="l">
              <a:lnSpc>
                <a:spcPts val="4806"/>
              </a:lnSpc>
              <a:spcBef>
                <a:spcPct val="0"/>
              </a:spcBef>
            </a:pPr>
            <a:endParaRPr lang="en-US" sz="2000" b="1">
              <a:solidFill>
                <a:srgbClr val="FFFFFF"/>
              </a:solidFill>
              <a:latin typeface="Open Sans Bold"/>
              <a:ea typeface="Open Sans Bold"/>
              <a:cs typeface="Open Sans Bold"/>
              <a:sym typeface="Open Sans Bold"/>
            </a:endParaRPr>
          </a:p>
        </p:txBody>
      </p:sp>
      <p:sp>
        <p:nvSpPr>
          <p:cNvPr id="13" name="TextBox 13"/>
          <p:cNvSpPr txBox="1"/>
          <p:nvPr/>
        </p:nvSpPr>
        <p:spPr>
          <a:xfrm>
            <a:off x="9979247" y="5200650"/>
            <a:ext cx="5976140" cy="725010"/>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Proof letter from University in Polish</a:t>
            </a:r>
          </a:p>
          <a:p>
            <a:pPr marL="0" lvl="0" indent="0" algn="l">
              <a:lnSpc>
                <a:spcPts val="3202"/>
              </a:lnSpc>
              <a:spcBef>
                <a:spcPct val="0"/>
              </a:spcBef>
            </a:pPr>
            <a:endParaRPr lang="en-US" sz="2499">
              <a:solidFill>
                <a:srgbClr val="FFFFFF"/>
              </a:solidFill>
              <a:latin typeface="Open Sans"/>
              <a:ea typeface="Open Sans"/>
              <a:cs typeface="Open Sans"/>
              <a:sym typeface="Open Sans"/>
            </a:endParaRPr>
          </a:p>
        </p:txBody>
      </p:sp>
      <p:sp>
        <p:nvSpPr>
          <p:cNvPr id="14" name="TextBox 14"/>
          <p:cNvSpPr txBox="1"/>
          <p:nvPr/>
        </p:nvSpPr>
        <p:spPr>
          <a:xfrm>
            <a:off x="9991792" y="7497480"/>
            <a:ext cx="7048355" cy="581025"/>
          </a:xfrm>
          <a:prstGeom prst="rect">
            <a:avLst/>
          </a:prstGeom>
        </p:spPr>
        <p:txBody>
          <a:bodyPr lIns="0" tIns="0" rIns="0" bIns="0" rtlCol="0" anchor="t">
            <a:spAutoFit/>
          </a:bodyPr>
          <a:lstStyle/>
          <a:p>
            <a:pPr algn="l">
              <a:lnSpc>
                <a:spcPts val="2249"/>
              </a:lnSpc>
            </a:pPr>
            <a:r>
              <a:rPr lang="en-US" sz="2499">
                <a:solidFill>
                  <a:srgbClr val="FFFFFF"/>
                </a:solidFill>
                <a:latin typeface="Open Sans"/>
                <a:ea typeface="Open Sans"/>
                <a:cs typeface="Open Sans"/>
                <a:sym typeface="Open Sans"/>
              </a:rPr>
              <a:t>Statement confirming the source of income</a:t>
            </a:r>
          </a:p>
          <a:p>
            <a:pPr marL="0" lvl="0" indent="0" algn="l">
              <a:lnSpc>
                <a:spcPts val="2249"/>
              </a:lnSpc>
              <a:spcBef>
                <a:spcPct val="0"/>
              </a:spcBef>
            </a:pPr>
            <a:endParaRPr lang="en-US" sz="2499">
              <a:solidFill>
                <a:srgbClr val="FFFFFF"/>
              </a:solidFill>
              <a:latin typeface="Open Sans"/>
              <a:ea typeface="Open Sans"/>
              <a:cs typeface="Open Sans"/>
              <a:sym typeface="Open Sans"/>
            </a:endParaRPr>
          </a:p>
        </p:txBody>
      </p:sp>
      <p:grpSp>
        <p:nvGrpSpPr>
          <p:cNvPr id="15" name="Group 15"/>
          <p:cNvGrpSpPr/>
          <p:nvPr/>
        </p:nvGrpSpPr>
        <p:grpSpPr>
          <a:xfrm>
            <a:off x="8662745" y="1028700"/>
            <a:ext cx="909254" cy="90925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18" name="Group 18"/>
          <p:cNvGrpSpPr/>
          <p:nvPr/>
        </p:nvGrpSpPr>
        <p:grpSpPr>
          <a:xfrm>
            <a:off x="8662745" y="4832847"/>
            <a:ext cx="909254" cy="90925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21" name="Group 21"/>
          <p:cNvGrpSpPr/>
          <p:nvPr/>
        </p:nvGrpSpPr>
        <p:grpSpPr>
          <a:xfrm>
            <a:off x="8615188" y="5925660"/>
            <a:ext cx="909254" cy="90925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a:off x="8615188" y="7169251"/>
            <a:ext cx="909254" cy="90925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27" name="TextBox 27"/>
          <p:cNvSpPr txBox="1"/>
          <p:nvPr/>
        </p:nvSpPr>
        <p:spPr>
          <a:xfrm>
            <a:off x="8831226" y="1185829"/>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01</a:t>
            </a:r>
          </a:p>
        </p:txBody>
      </p:sp>
      <p:sp>
        <p:nvSpPr>
          <p:cNvPr id="28" name="TextBox 28"/>
          <p:cNvSpPr txBox="1"/>
          <p:nvPr/>
        </p:nvSpPr>
        <p:spPr>
          <a:xfrm>
            <a:off x="8804597" y="4991972"/>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04</a:t>
            </a:r>
          </a:p>
        </p:txBody>
      </p:sp>
      <p:sp>
        <p:nvSpPr>
          <p:cNvPr id="29" name="TextBox 29"/>
          <p:cNvSpPr txBox="1"/>
          <p:nvPr/>
        </p:nvSpPr>
        <p:spPr>
          <a:xfrm>
            <a:off x="8757040" y="6082789"/>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05</a:t>
            </a:r>
          </a:p>
        </p:txBody>
      </p:sp>
      <p:sp>
        <p:nvSpPr>
          <p:cNvPr id="30" name="TextBox 30"/>
          <p:cNvSpPr txBox="1"/>
          <p:nvPr/>
        </p:nvSpPr>
        <p:spPr>
          <a:xfrm>
            <a:off x="8757040" y="7326381"/>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06</a:t>
            </a:r>
          </a:p>
        </p:txBody>
      </p:sp>
      <p:grpSp>
        <p:nvGrpSpPr>
          <p:cNvPr id="31" name="Group 31"/>
          <p:cNvGrpSpPr/>
          <p:nvPr/>
        </p:nvGrpSpPr>
        <p:grpSpPr>
          <a:xfrm>
            <a:off x="8662745" y="2127449"/>
            <a:ext cx="909254" cy="90925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A9F"/>
            </a:solidFill>
          </p:spPr>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34" name="TextBox 34"/>
          <p:cNvSpPr txBox="1"/>
          <p:nvPr/>
        </p:nvSpPr>
        <p:spPr>
          <a:xfrm>
            <a:off x="8804597" y="2284579"/>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02</a:t>
            </a:r>
          </a:p>
        </p:txBody>
      </p:sp>
      <p:grpSp>
        <p:nvGrpSpPr>
          <p:cNvPr id="35" name="Group 35"/>
          <p:cNvGrpSpPr/>
          <p:nvPr/>
        </p:nvGrpSpPr>
        <p:grpSpPr>
          <a:xfrm>
            <a:off x="8662745" y="3205513"/>
            <a:ext cx="909254" cy="909254"/>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A9F"/>
            </a:solidFill>
          </p:spPr>
        </p:sp>
        <p:sp>
          <p:nvSpPr>
            <p:cNvPr id="37" name="TextBox 37"/>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38" name="TextBox 38"/>
          <p:cNvSpPr txBox="1"/>
          <p:nvPr/>
        </p:nvSpPr>
        <p:spPr>
          <a:xfrm>
            <a:off x="8757040" y="3362643"/>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4633484" y="244693"/>
            <a:ext cx="10923369" cy="1742491"/>
            <a:chOff x="0" y="0"/>
            <a:chExt cx="16316001" cy="2602722"/>
          </a:xfrm>
        </p:grpSpPr>
        <p:sp>
          <p:nvSpPr>
            <p:cNvPr id="4" name="Freeform 4"/>
            <p:cNvSpPr/>
            <p:nvPr/>
          </p:nvSpPr>
          <p:spPr>
            <a:xfrm>
              <a:off x="0" y="0"/>
              <a:ext cx="16316003" cy="2602722"/>
            </a:xfrm>
            <a:custGeom>
              <a:avLst/>
              <a:gdLst/>
              <a:ahLst/>
              <a:cxnLst/>
              <a:rect l="l" t="t" r="r" b="b"/>
              <a:pathLst>
                <a:path w="16316003" h="2602722">
                  <a:moveTo>
                    <a:pt x="0" y="0"/>
                  </a:moveTo>
                  <a:lnTo>
                    <a:pt x="16316003" y="0"/>
                  </a:lnTo>
                  <a:lnTo>
                    <a:pt x="16316003" y="2602722"/>
                  </a:lnTo>
                  <a:lnTo>
                    <a:pt x="0" y="2602722"/>
                  </a:lnTo>
                  <a:close/>
                </a:path>
              </a:pathLst>
            </a:custGeom>
          </p:spPr>
        </p:sp>
        <p:sp>
          <p:nvSpPr>
            <p:cNvPr id="5" name="TextBox 5"/>
            <p:cNvSpPr txBox="1"/>
            <p:nvPr/>
          </p:nvSpPr>
          <p:spPr>
            <a:xfrm>
              <a:off x="0" y="38100"/>
              <a:ext cx="16316001" cy="2564622"/>
            </a:xfrm>
            <a:prstGeom prst="rect">
              <a:avLst/>
            </a:prstGeom>
          </p:spPr>
          <p:txBody>
            <a:bodyPr lIns="0" tIns="0" rIns="0" bIns="0" rtlCol="0" anchor="ctr"/>
            <a:lstStyle/>
            <a:p>
              <a:pPr algn="ctr">
                <a:lnSpc>
                  <a:spcPts val="4319"/>
                </a:lnSpc>
              </a:pPr>
              <a:r>
                <a:rPr lang="en-US" sz="3999" b="1">
                  <a:solidFill>
                    <a:srgbClr val="FFFFFF"/>
                  </a:solidFill>
                  <a:latin typeface="Open Sans Bold"/>
                  <a:ea typeface="Open Sans Bold"/>
                  <a:cs typeface="Open Sans Bold"/>
                  <a:sym typeface="Open Sans Bold"/>
                </a:rPr>
                <a:t>Take an active part in the proceedings</a:t>
              </a:r>
            </a:p>
          </p:txBody>
        </p:sp>
      </p:grpSp>
      <p:sp>
        <p:nvSpPr>
          <p:cNvPr id="6" name="Freeform 6"/>
          <p:cNvSpPr/>
          <p:nvPr/>
        </p:nvSpPr>
        <p:spPr>
          <a:xfrm>
            <a:off x="6265742" y="2576192"/>
            <a:ext cx="5584984" cy="6154252"/>
          </a:xfrm>
          <a:custGeom>
            <a:avLst/>
            <a:gdLst/>
            <a:ahLst/>
            <a:cxnLst/>
            <a:rect l="l" t="t" r="r" b="b"/>
            <a:pathLst>
              <a:path w="5584984" h="6154252">
                <a:moveTo>
                  <a:pt x="0" y="0"/>
                </a:moveTo>
                <a:lnTo>
                  <a:pt x="5584983" y="0"/>
                </a:lnTo>
                <a:lnTo>
                  <a:pt x="5584983" y="6154252"/>
                </a:lnTo>
                <a:lnTo>
                  <a:pt x="0" y="61542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9791382" y="2576192"/>
            <a:ext cx="1345610" cy="134561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9636069" y="7200362"/>
            <a:ext cx="1345610" cy="134561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938547" y="2576192"/>
            <a:ext cx="1345610" cy="1345610"/>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935409" y="7191623"/>
            <a:ext cx="1345610" cy="1345610"/>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1136992" y="4980513"/>
            <a:ext cx="1345610" cy="1345610"/>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21" name="TextBox 21"/>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5592937" y="4980513"/>
            <a:ext cx="1345610" cy="1345610"/>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76200" cap="sq">
              <a:solidFill>
                <a:srgbClr val="65D0C9"/>
              </a:solidFill>
              <a:prstDash val="solid"/>
              <a:miter/>
            </a:ln>
          </p:spPr>
        </p:sp>
        <p:sp>
          <p:nvSpPr>
            <p:cNvPr id="24" name="TextBox 2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25" name="AutoShape 25"/>
          <p:cNvSpPr/>
          <p:nvPr/>
        </p:nvSpPr>
        <p:spPr>
          <a:xfrm>
            <a:off x="4037553" y="2354937"/>
            <a:ext cx="2152677" cy="0"/>
          </a:xfrm>
          <a:prstGeom prst="line">
            <a:avLst/>
          </a:prstGeom>
          <a:ln w="19050" cap="flat">
            <a:solidFill>
              <a:srgbClr val="65D0C9"/>
            </a:solidFill>
            <a:prstDash val="solid"/>
            <a:headEnd type="oval" w="lg" len="lg"/>
            <a:tailEnd type="none" w="sm" len="sm"/>
          </a:ln>
        </p:spPr>
      </p:sp>
      <p:sp>
        <p:nvSpPr>
          <p:cNvPr id="26" name="AutoShape 26"/>
          <p:cNvSpPr/>
          <p:nvPr/>
        </p:nvSpPr>
        <p:spPr>
          <a:xfrm>
            <a:off x="6175211" y="2349745"/>
            <a:ext cx="804316" cy="804316"/>
          </a:xfrm>
          <a:prstGeom prst="line">
            <a:avLst/>
          </a:prstGeom>
          <a:ln w="19050" cap="flat">
            <a:solidFill>
              <a:srgbClr val="65D0C9"/>
            </a:solidFill>
            <a:prstDash val="solid"/>
            <a:headEnd type="none" w="sm" len="sm"/>
            <a:tailEnd type="none" w="sm" len="sm"/>
          </a:ln>
        </p:spPr>
      </p:sp>
      <p:sp>
        <p:nvSpPr>
          <p:cNvPr id="27" name="AutoShape 27"/>
          <p:cNvSpPr/>
          <p:nvPr/>
        </p:nvSpPr>
        <p:spPr>
          <a:xfrm flipV="1">
            <a:off x="5526183" y="8016632"/>
            <a:ext cx="1453344" cy="653365"/>
          </a:xfrm>
          <a:prstGeom prst="line">
            <a:avLst/>
          </a:prstGeom>
          <a:ln w="19050" cap="flat">
            <a:solidFill>
              <a:srgbClr val="65D0C9"/>
            </a:solidFill>
            <a:prstDash val="solid"/>
            <a:headEnd type="none" w="sm" len="sm"/>
            <a:tailEnd type="none" w="sm" len="sm"/>
          </a:ln>
        </p:spPr>
      </p:sp>
      <p:sp>
        <p:nvSpPr>
          <p:cNvPr id="28" name="AutoShape 28"/>
          <p:cNvSpPr/>
          <p:nvPr/>
        </p:nvSpPr>
        <p:spPr>
          <a:xfrm>
            <a:off x="11141616" y="8023733"/>
            <a:ext cx="1340986" cy="462545"/>
          </a:xfrm>
          <a:prstGeom prst="line">
            <a:avLst/>
          </a:prstGeom>
          <a:ln w="19050" cap="flat">
            <a:solidFill>
              <a:srgbClr val="65D0C9"/>
            </a:solidFill>
            <a:prstDash val="solid"/>
            <a:headEnd type="none" w="sm" len="sm"/>
            <a:tailEnd type="none" w="sm" len="sm"/>
          </a:ln>
        </p:spPr>
      </p:sp>
      <p:sp>
        <p:nvSpPr>
          <p:cNvPr id="29" name="AutoShape 29"/>
          <p:cNvSpPr/>
          <p:nvPr/>
        </p:nvSpPr>
        <p:spPr>
          <a:xfrm flipV="1">
            <a:off x="11086509" y="2349745"/>
            <a:ext cx="802649" cy="802649"/>
          </a:xfrm>
          <a:prstGeom prst="line">
            <a:avLst/>
          </a:prstGeom>
          <a:ln w="19050" cap="flat">
            <a:solidFill>
              <a:srgbClr val="65D0C9"/>
            </a:solidFill>
            <a:prstDash val="solid"/>
            <a:headEnd type="none" w="sm" len="sm"/>
            <a:tailEnd type="none" w="sm" len="sm"/>
          </a:ln>
        </p:spPr>
      </p:sp>
      <p:sp>
        <p:nvSpPr>
          <p:cNvPr id="30" name="AutoShape 30"/>
          <p:cNvSpPr/>
          <p:nvPr/>
        </p:nvSpPr>
        <p:spPr>
          <a:xfrm>
            <a:off x="4343297" y="8660472"/>
            <a:ext cx="1204671" cy="0"/>
          </a:xfrm>
          <a:prstGeom prst="line">
            <a:avLst/>
          </a:prstGeom>
          <a:ln w="19050" cap="flat">
            <a:solidFill>
              <a:srgbClr val="65D0C9"/>
            </a:solidFill>
            <a:prstDash val="solid"/>
            <a:headEnd type="oval" w="lg" len="lg"/>
            <a:tailEnd type="none" w="sm" len="sm"/>
          </a:ln>
        </p:spPr>
      </p:sp>
      <p:sp>
        <p:nvSpPr>
          <p:cNvPr id="31" name="AutoShape 31"/>
          <p:cNvSpPr/>
          <p:nvPr/>
        </p:nvSpPr>
        <p:spPr>
          <a:xfrm>
            <a:off x="3344534" y="5643793"/>
            <a:ext cx="2248402" cy="0"/>
          </a:xfrm>
          <a:prstGeom prst="line">
            <a:avLst/>
          </a:prstGeom>
          <a:ln w="19050" cap="flat">
            <a:solidFill>
              <a:srgbClr val="65D0C9"/>
            </a:solidFill>
            <a:prstDash val="solid"/>
            <a:headEnd type="oval" w="lg" len="lg"/>
            <a:tailEnd type="none" w="sm" len="sm"/>
          </a:ln>
        </p:spPr>
      </p:sp>
      <p:sp>
        <p:nvSpPr>
          <p:cNvPr id="32" name="AutoShape 32"/>
          <p:cNvSpPr/>
          <p:nvPr/>
        </p:nvSpPr>
        <p:spPr>
          <a:xfrm>
            <a:off x="12482602" y="5664935"/>
            <a:ext cx="2050094" cy="0"/>
          </a:xfrm>
          <a:prstGeom prst="line">
            <a:avLst/>
          </a:prstGeom>
          <a:ln w="19050" cap="flat">
            <a:solidFill>
              <a:srgbClr val="65D0C9"/>
            </a:solidFill>
            <a:prstDash val="solid"/>
            <a:headEnd type="none" w="sm" len="sm"/>
            <a:tailEnd type="oval" w="lg" len="lg"/>
          </a:ln>
        </p:spPr>
      </p:sp>
      <p:sp>
        <p:nvSpPr>
          <p:cNvPr id="33" name="AutoShape 33"/>
          <p:cNvSpPr/>
          <p:nvPr/>
        </p:nvSpPr>
        <p:spPr>
          <a:xfrm>
            <a:off x="11897372" y="2354937"/>
            <a:ext cx="1469248" cy="0"/>
          </a:xfrm>
          <a:prstGeom prst="line">
            <a:avLst/>
          </a:prstGeom>
          <a:ln w="19050" cap="flat">
            <a:solidFill>
              <a:srgbClr val="65D0C9"/>
            </a:solidFill>
            <a:prstDash val="solid"/>
            <a:headEnd type="none" w="sm" len="sm"/>
            <a:tailEnd type="oval" w="lg" len="lg"/>
          </a:ln>
        </p:spPr>
      </p:sp>
      <p:sp>
        <p:nvSpPr>
          <p:cNvPr id="34" name="AutoShape 34"/>
          <p:cNvSpPr/>
          <p:nvPr/>
        </p:nvSpPr>
        <p:spPr>
          <a:xfrm>
            <a:off x="12482602" y="8486278"/>
            <a:ext cx="1030058" cy="0"/>
          </a:xfrm>
          <a:prstGeom prst="line">
            <a:avLst/>
          </a:prstGeom>
          <a:ln w="19050" cap="flat">
            <a:solidFill>
              <a:srgbClr val="65D0C9"/>
            </a:solidFill>
            <a:prstDash val="solid"/>
            <a:headEnd type="none" w="sm" len="sm"/>
            <a:tailEnd type="oval" w="lg" len="lg"/>
          </a:ln>
        </p:spPr>
      </p:sp>
      <p:sp>
        <p:nvSpPr>
          <p:cNvPr id="35" name="Freeform 35"/>
          <p:cNvSpPr/>
          <p:nvPr/>
        </p:nvSpPr>
        <p:spPr>
          <a:xfrm>
            <a:off x="7103880" y="2663076"/>
            <a:ext cx="1014944" cy="1014944"/>
          </a:xfrm>
          <a:custGeom>
            <a:avLst/>
            <a:gdLst/>
            <a:ahLst/>
            <a:cxnLst/>
            <a:rect l="l" t="t" r="r" b="b"/>
            <a:pathLst>
              <a:path w="1014944" h="1014944">
                <a:moveTo>
                  <a:pt x="0" y="0"/>
                </a:moveTo>
                <a:lnTo>
                  <a:pt x="1014943" y="0"/>
                </a:lnTo>
                <a:lnTo>
                  <a:pt x="1014943" y="1014944"/>
                </a:lnTo>
                <a:lnTo>
                  <a:pt x="0" y="1014944"/>
                </a:lnTo>
                <a:lnTo>
                  <a:pt x="0" y="0"/>
                </a:lnTo>
                <a:close/>
              </a:path>
            </a:pathLst>
          </a:custGeom>
          <a:blipFill>
            <a:blip r:embed="rId5"/>
            <a:stretch>
              <a:fillRect/>
            </a:stretch>
          </a:blipFill>
        </p:spPr>
      </p:sp>
      <p:sp>
        <p:nvSpPr>
          <p:cNvPr id="36" name="Freeform 36"/>
          <p:cNvSpPr/>
          <p:nvPr/>
        </p:nvSpPr>
        <p:spPr>
          <a:xfrm>
            <a:off x="11335164" y="5146640"/>
            <a:ext cx="949265" cy="949265"/>
          </a:xfrm>
          <a:custGeom>
            <a:avLst/>
            <a:gdLst/>
            <a:ahLst/>
            <a:cxnLst/>
            <a:rect l="l" t="t" r="r" b="b"/>
            <a:pathLst>
              <a:path w="949265" h="949265">
                <a:moveTo>
                  <a:pt x="0" y="0"/>
                </a:moveTo>
                <a:lnTo>
                  <a:pt x="949265" y="0"/>
                </a:lnTo>
                <a:lnTo>
                  <a:pt x="949265" y="949265"/>
                </a:lnTo>
                <a:lnTo>
                  <a:pt x="0" y="949265"/>
                </a:lnTo>
                <a:lnTo>
                  <a:pt x="0" y="0"/>
                </a:lnTo>
                <a:close/>
              </a:path>
            </a:pathLst>
          </a:custGeom>
          <a:blipFill>
            <a:blip r:embed="rId6"/>
            <a:stretch>
              <a:fillRect/>
            </a:stretch>
          </a:blipFill>
        </p:spPr>
      </p:sp>
      <p:sp>
        <p:nvSpPr>
          <p:cNvPr id="37" name="Freeform 37"/>
          <p:cNvSpPr/>
          <p:nvPr/>
        </p:nvSpPr>
        <p:spPr>
          <a:xfrm>
            <a:off x="7135206" y="7405335"/>
            <a:ext cx="918186" cy="918186"/>
          </a:xfrm>
          <a:custGeom>
            <a:avLst/>
            <a:gdLst/>
            <a:ahLst/>
            <a:cxnLst/>
            <a:rect l="l" t="t" r="r" b="b"/>
            <a:pathLst>
              <a:path w="918186" h="918186">
                <a:moveTo>
                  <a:pt x="0" y="0"/>
                </a:moveTo>
                <a:lnTo>
                  <a:pt x="918186" y="0"/>
                </a:lnTo>
                <a:lnTo>
                  <a:pt x="918186" y="918186"/>
                </a:lnTo>
                <a:lnTo>
                  <a:pt x="0" y="918186"/>
                </a:lnTo>
                <a:lnTo>
                  <a:pt x="0" y="0"/>
                </a:lnTo>
                <a:close/>
              </a:path>
            </a:pathLst>
          </a:custGeom>
          <a:blipFill>
            <a:blip r:embed="rId7"/>
            <a:stretch>
              <a:fillRect/>
            </a:stretch>
          </a:blipFill>
        </p:spPr>
      </p:sp>
      <p:sp>
        <p:nvSpPr>
          <p:cNvPr id="38" name="Freeform 38"/>
          <p:cNvSpPr/>
          <p:nvPr/>
        </p:nvSpPr>
        <p:spPr>
          <a:xfrm>
            <a:off x="5868261" y="5223791"/>
            <a:ext cx="794962" cy="794962"/>
          </a:xfrm>
          <a:custGeom>
            <a:avLst/>
            <a:gdLst/>
            <a:ahLst/>
            <a:cxnLst/>
            <a:rect l="l" t="t" r="r" b="b"/>
            <a:pathLst>
              <a:path w="794962" h="794962">
                <a:moveTo>
                  <a:pt x="0" y="0"/>
                </a:moveTo>
                <a:lnTo>
                  <a:pt x="794962" y="0"/>
                </a:lnTo>
                <a:lnTo>
                  <a:pt x="794962" y="794963"/>
                </a:lnTo>
                <a:lnTo>
                  <a:pt x="0" y="794963"/>
                </a:lnTo>
                <a:lnTo>
                  <a:pt x="0" y="0"/>
                </a:lnTo>
                <a:close/>
              </a:path>
            </a:pathLst>
          </a:custGeom>
          <a:blipFill>
            <a:blip r:embed="rId8"/>
            <a:stretch>
              <a:fillRect/>
            </a:stretch>
          </a:blipFill>
        </p:spPr>
      </p:sp>
      <p:sp>
        <p:nvSpPr>
          <p:cNvPr id="39" name="Freeform 39"/>
          <p:cNvSpPr/>
          <p:nvPr/>
        </p:nvSpPr>
        <p:spPr>
          <a:xfrm>
            <a:off x="9849781" y="7414074"/>
            <a:ext cx="918186" cy="918186"/>
          </a:xfrm>
          <a:custGeom>
            <a:avLst/>
            <a:gdLst/>
            <a:ahLst/>
            <a:cxnLst/>
            <a:rect l="l" t="t" r="r" b="b"/>
            <a:pathLst>
              <a:path w="918186" h="918186">
                <a:moveTo>
                  <a:pt x="0" y="0"/>
                </a:moveTo>
                <a:lnTo>
                  <a:pt x="918186" y="0"/>
                </a:lnTo>
                <a:lnTo>
                  <a:pt x="918186" y="918186"/>
                </a:lnTo>
                <a:lnTo>
                  <a:pt x="0" y="918186"/>
                </a:lnTo>
                <a:lnTo>
                  <a:pt x="0" y="0"/>
                </a:lnTo>
                <a:close/>
              </a:path>
            </a:pathLst>
          </a:custGeom>
          <a:blipFill>
            <a:blip r:embed="rId9"/>
            <a:stretch>
              <a:fillRect/>
            </a:stretch>
          </a:blipFill>
        </p:spPr>
      </p:sp>
      <p:sp>
        <p:nvSpPr>
          <p:cNvPr id="40" name="Freeform 40"/>
          <p:cNvSpPr/>
          <p:nvPr/>
        </p:nvSpPr>
        <p:spPr>
          <a:xfrm>
            <a:off x="10066818" y="2773067"/>
            <a:ext cx="914861" cy="914861"/>
          </a:xfrm>
          <a:custGeom>
            <a:avLst/>
            <a:gdLst/>
            <a:ahLst/>
            <a:cxnLst/>
            <a:rect l="l" t="t" r="r" b="b"/>
            <a:pathLst>
              <a:path w="914861" h="914861">
                <a:moveTo>
                  <a:pt x="0" y="0"/>
                </a:moveTo>
                <a:lnTo>
                  <a:pt x="914861" y="0"/>
                </a:lnTo>
                <a:lnTo>
                  <a:pt x="914861" y="914861"/>
                </a:lnTo>
                <a:lnTo>
                  <a:pt x="0" y="914861"/>
                </a:lnTo>
                <a:lnTo>
                  <a:pt x="0" y="0"/>
                </a:lnTo>
                <a:close/>
              </a:path>
            </a:pathLst>
          </a:custGeom>
          <a:blipFill>
            <a:blip r:embed="rId10"/>
            <a:stretch>
              <a:fillRect/>
            </a:stretch>
          </a:blipFill>
        </p:spPr>
      </p:sp>
      <p:sp>
        <p:nvSpPr>
          <p:cNvPr id="41" name="TextBox 41"/>
          <p:cNvSpPr txBox="1"/>
          <p:nvPr/>
        </p:nvSpPr>
        <p:spPr>
          <a:xfrm>
            <a:off x="13512659" y="1763411"/>
            <a:ext cx="4088388" cy="1390650"/>
          </a:xfrm>
          <a:prstGeom prst="rect">
            <a:avLst/>
          </a:prstGeom>
        </p:spPr>
        <p:txBody>
          <a:bodyPr lIns="0" tIns="0" rIns="0" bIns="0" rtlCol="0" anchor="t">
            <a:spAutoFit/>
          </a:bodyPr>
          <a:lstStyle/>
          <a:p>
            <a:pPr algn="l">
              <a:lnSpc>
                <a:spcPts val="2700"/>
              </a:lnSpc>
            </a:pPr>
            <a:r>
              <a:rPr lang="en-US" sz="2500">
                <a:solidFill>
                  <a:srgbClr val="FFFFFF"/>
                </a:solidFill>
                <a:latin typeface="Open Sans"/>
                <a:ea typeface="Open Sans"/>
                <a:cs typeface="Open Sans"/>
                <a:sym typeface="Open Sans"/>
              </a:rPr>
              <a:t>Write your email address correctly in the application form</a:t>
            </a:r>
          </a:p>
          <a:p>
            <a:pPr marL="0" lvl="0" indent="0" algn="l">
              <a:lnSpc>
                <a:spcPts val="2700"/>
              </a:lnSpc>
              <a:spcBef>
                <a:spcPct val="0"/>
              </a:spcBef>
            </a:pPr>
            <a:endParaRPr lang="en-US" sz="2500">
              <a:solidFill>
                <a:srgbClr val="FFFFFF"/>
              </a:solidFill>
              <a:latin typeface="Open Sans"/>
              <a:ea typeface="Open Sans"/>
              <a:cs typeface="Open Sans"/>
              <a:sym typeface="Open Sans"/>
            </a:endParaRPr>
          </a:p>
        </p:txBody>
      </p:sp>
      <p:sp>
        <p:nvSpPr>
          <p:cNvPr id="42" name="TextBox 42"/>
          <p:cNvSpPr txBox="1"/>
          <p:nvPr/>
        </p:nvSpPr>
        <p:spPr>
          <a:xfrm>
            <a:off x="13676817" y="8022882"/>
            <a:ext cx="3760073" cy="1047750"/>
          </a:xfrm>
          <a:prstGeom prst="rect">
            <a:avLst/>
          </a:prstGeom>
        </p:spPr>
        <p:txBody>
          <a:bodyPr lIns="0" tIns="0" rIns="0" bIns="0" rtlCol="0" anchor="t">
            <a:spAutoFit/>
          </a:bodyPr>
          <a:lstStyle/>
          <a:p>
            <a:pPr algn="l">
              <a:lnSpc>
                <a:spcPts val="2700"/>
              </a:lnSpc>
            </a:pPr>
            <a:r>
              <a:rPr lang="en-US" sz="2500">
                <a:solidFill>
                  <a:srgbClr val="FFFFFF"/>
                </a:solidFill>
                <a:latin typeface="Open Sans"/>
                <a:ea typeface="Open Sans"/>
                <a:cs typeface="Open Sans"/>
                <a:sym typeface="Open Sans"/>
              </a:rPr>
              <a:t>Check the status of your case regularly</a:t>
            </a:r>
          </a:p>
          <a:p>
            <a:pPr marL="0" lvl="0" indent="0" algn="l">
              <a:lnSpc>
                <a:spcPts val="2700"/>
              </a:lnSpc>
              <a:spcBef>
                <a:spcPct val="0"/>
              </a:spcBef>
            </a:pPr>
            <a:endParaRPr lang="en-US" sz="2500">
              <a:solidFill>
                <a:srgbClr val="FFFFFF"/>
              </a:solidFill>
              <a:latin typeface="Open Sans"/>
              <a:ea typeface="Open Sans"/>
              <a:cs typeface="Open Sans"/>
              <a:sym typeface="Open Sans"/>
            </a:endParaRPr>
          </a:p>
        </p:txBody>
      </p:sp>
      <p:sp>
        <p:nvSpPr>
          <p:cNvPr id="43" name="TextBox 43"/>
          <p:cNvSpPr txBox="1"/>
          <p:nvPr/>
        </p:nvSpPr>
        <p:spPr>
          <a:xfrm>
            <a:off x="1549112" y="1899917"/>
            <a:ext cx="4232681" cy="676275"/>
          </a:xfrm>
          <a:prstGeom prst="rect">
            <a:avLst/>
          </a:prstGeom>
        </p:spPr>
        <p:txBody>
          <a:bodyPr lIns="0" tIns="0" rIns="0" bIns="0" rtlCol="0" anchor="t">
            <a:spAutoFit/>
          </a:bodyPr>
          <a:lstStyle/>
          <a:p>
            <a:pPr marL="0" lvl="0" indent="0" algn="l">
              <a:lnSpc>
                <a:spcPts val="2699"/>
              </a:lnSpc>
              <a:spcBef>
                <a:spcPct val="0"/>
              </a:spcBef>
            </a:pPr>
            <a:r>
              <a:rPr lang="en-US" sz="2499" b="1">
                <a:solidFill>
                  <a:srgbClr val="FFFFFF"/>
                </a:solidFill>
                <a:latin typeface="Open Sans Bold"/>
                <a:ea typeface="Open Sans Bold"/>
                <a:cs typeface="Open Sans Bold"/>
                <a:sym typeface="Open Sans Bold"/>
              </a:rPr>
              <a:t>Apply during your legal stay in Poland </a:t>
            </a:r>
          </a:p>
        </p:txBody>
      </p:sp>
      <p:sp>
        <p:nvSpPr>
          <p:cNvPr id="44" name="TextBox 44"/>
          <p:cNvSpPr txBox="1"/>
          <p:nvPr/>
        </p:nvSpPr>
        <p:spPr>
          <a:xfrm>
            <a:off x="1694131" y="5108032"/>
            <a:ext cx="3942643" cy="1731243"/>
          </a:xfrm>
          <a:prstGeom prst="rect">
            <a:avLst/>
          </a:prstGeom>
        </p:spPr>
        <p:txBody>
          <a:bodyPr lIns="0" tIns="0" rIns="0" bIns="0" rtlCol="0" anchor="t">
            <a:spAutoFit/>
          </a:bodyPr>
          <a:lstStyle/>
          <a:p>
            <a:pPr algn="l">
              <a:lnSpc>
                <a:spcPts val="2699"/>
              </a:lnSpc>
            </a:pPr>
            <a:r>
              <a:rPr lang="en-US" sz="2499" dirty="0">
                <a:solidFill>
                  <a:srgbClr val="FFFFFF"/>
                </a:solidFill>
                <a:latin typeface="Open Sans"/>
                <a:ea typeface="Open Sans"/>
                <a:cs typeface="Open Sans"/>
                <a:sym typeface="Open Sans"/>
              </a:rPr>
              <a:t>Send your application by mail or </a:t>
            </a:r>
          </a:p>
          <a:p>
            <a:pPr marL="0" lvl="0" indent="0" algn="l">
              <a:lnSpc>
                <a:spcPts val="2699"/>
              </a:lnSpc>
              <a:spcBef>
                <a:spcPct val="0"/>
              </a:spcBef>
            </a:pPr>
            <a:r>
              <a:rPr lang="en-US" sz="2499" dirty="0">
                <a:solidFill>
                  <a:srgbClr val="FFFFFF"/>
                </a:solidFill>
                <a:latin typeface="Open Sans"/>
                <a:ea typeface="Open Sans"/>
                <a:cs typeface="Open Sans"/>
                <a:sym typeface="Open Sans"/>
              </a:rPr>
              <a:t>Submit your application  at the</a:t>
            </a:r>
            <a:r>
              <a:rPr lang="pl-PL" sz="2499" dirty="0">
                <a:solidFill>
                  <a:srgbClr val="FFFFFF"/>
                </a:solidFill>
                <a:latin typeface="Open Sans"/>
                <a:ea typeface="Open Sans"/>
                <a:cs typeface="Open Sans"/>
                <a:sym typeface="Open Sans"/>
              </a:rPr>
              <a:t> </a:t>
            </a:r>
            <a:r>
              <a:rPr lang="pl-PL" sz="2499" dirty="0" err="1">
                <a:solidFill>
                  <a:srgbClr val="FFFFFF"/>
                </a:solidFill>
                <a:latin typeface="Open Sans"/>
                <a:ea typeface="Open Sans"/>
                <a:cs typeface="Open Sans"/>
                <a:sym typeface="Open Sans"/>
              </a:rPr>
              <a:t>Department</a:t>
            </a:r>
            <a:r>
              <a:rPr lang="pl-PL" sz="2499" dirty="0">
                <a:solidFill>
                  <a:srgbClr val="FFFFFF"/>
                </a:solidFill>
                <a:latin typeface="Open Sans"/>
                <a:ea typeface="Open Sans"/>
                <a:cs typeface="Open Sans"/>
                <a:sym typeface="Open Sans"/>
              </a:rPr>
              <a:t> for </a:t>
            </a:r>
            <a:r>
              <a:rPr lang="pl-PL" sz="2499" dirty="0" err="1">
                <a:solidFill>
                  <a:srgbClr val="FFFFFF"/>
                </a:solidFill>
                <a:latin typeface="Open Sans"/>
                <a:ea typeface="Open Sans"/>
                <a:cs typeface="Open Sans"/>
                <a:sym typeface="Open Sans"/>
              </a:rPr>
              <a:t>Foreigners</a:t>
            </a:r>
            <a:r>
              <a:rPr lang="pl-PL" sz="2499" dirty="0">
                <a:solidFill>
                  <a:srgbClr val="FFFFFF"/>
                </a:solidFill>
                <a:latin typeface="Open Sans"/>
                <a:ea typeface="Open Sans"/>
                <a:cs typeface="Open Sans"/>
                <a:sym typeface="Open Sans"/>
              </a:rPr>
              <a:t> in Poznań</a:t>
            </a:r>
            <a:endParaRPr lang="en-US" sz="2499" dirty="0">
              <a:solidFill>
                <a:srgbClr val="FFFFFF"/>
              </a:solidFill>
              <a:latin typeface="Open Sans"/>
              <a:ea typeface="Open Sans"/>
              <a:cs typeface="Open Sans"/>
              <a:sym typeface="Open Sans"/>
            </a:endParaRPr>
          </a:p>
        </p:txBody>
      </p:sp>
      <p:sp>
        <p:nvSpPr>
          <p:cNvPr id="45" name="TextBox 45"/>
          <p:cNvSpPr txBox="1"/>
          <p:nvPr/>
        </p:nvSpPr>
        <p:spPr>
          <a:xfrm>
            <a:off x="13512659" y="4935472"/>
            <a:ext cx="4420121" cy="1390650"/>
          </a:xfrm>
          <a:prstGeom prst="rect">
            <a:avLst/>
          </a:prstGeom>
        </p:spPr>
        <p:txBody>
          <a:bodyPr lIns="0" tIns="0" rIns="0" bIns="0" rtlCol="0" anchor="t">
            <a:spAutoFit/>
          </a:bodyPr>
          <a:lstStyle/>
          <a:p>
            <a:pPr marL="0" lvl="0" indent="0" algn="l">
              <a:lnSpc>
                <a:spcPts val="2700"/>
              </a:lnSpc>
              <a:spcBef>
                <a:spcPct val="0"/>
              </a:spcBef>
            </a:pPr>
            <a:r>
              <a:rPr lang="en-US" sz="2500">
                <a:solidFill>
                  <a:srgbClr val="FFFFFF"/>
                </a:solidFill>
                <a:latin typeface="Open Sans"/>
                <a:ea typeface="Open Sans"/>
                <a:cs typeface="Open Sans"/>
                <a:sym typeface="Open Sans"/>
              </a:rPr>
              <a:t>Schedule an appointment for attendance and passport presentation via the case status tracking page</a:t>
            </a:r>
          </a:p>
        </p:txBody>
      </p:sp>
      <p:sp>
        <p:nvSpPr>
          <p:cNvPr id="46" name="TextBox 46"/>
          <p:cNvSpPr txBox="1"/>
          <p:nvPr/>
        </p:nvSpPr>
        <p:spPr>
          <a:xfrm>
            <a:off x="1373213" y="7563058"/>
            <a:ext cx="3757625" cy="1538462"/>
          </a:xfrm>
          <a:prstGeom prst="rect">
            <a:avLst/>
          </a:prstGeom>
        </p:spPr>
        <p:txBody>
          <a:bodyPr lIns="0" tIns="0" rIns="0" bIns="0" rtlCol="0" anchor="t">
            <a:spAutoFit/>
          </a:bodyPr>
          <a:lstStyle/>
          <a:p>
            <a:pPr marL="0" lvl="0" indent="0" algn="l">
              <a:lnSpc>
                <a:spcPts val="2481"/>
              </a:lnSpc>
              <a:spcBef>
                <a:spcPct val="0"/>
              </a:spcBef>
            </a:pPr>
            <a:r>
              <a:rPr lang="en-US" sz="2297">
                <a:solidFill>
                  <a:srgbClr val="FFFFFF"/>
                </a:solidFill>
                <a:latin typeface="Open Sans"/>
                <a:ea typeface="Open Sans"/>
                <a:cs typeface="Open Sans"/>
                <a:sym typeface="Open Sans"/>
              </a:rPr>
              <a:t>Make sure that your application is fully completed, signed, and accompanied by the necessary attachments 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grpSp>
        <p:nvGrpSpPr>
          <p:cNvPr id="3" name="Group 3"/>
          <p:cNvGrpSpPr/>
          <p:nvPr/>
        </p:nvGrpSpPr>
        <p:grpSpPr>
          <a:xfrm>
            <a:off x="12072552" y="2375379"/>
            <a:ext cx="5247503" cy="6401785"/>
            <a:chOff x="0" y="0"/>
            <a:chExt cx="1382059" cy="1686067"/>
          </a:xfrm>
        </p:grpSpPr>
        <p:sp>
          <p:nvSpPr>
            <p:cNvPr id="4" name="Freeform 4"/>
            <p:cNvSpPr/>
            <p:nvPr/>
          </p:nvSpPr>
          <p:spPr>
            <a:xfrm>
              <a:off x="0" y="0"/>
              <a:ext cx="1382059" cy="1686067"/>
            </a:xfrm>
            <a:custGeom>
              <a:avLst/>
              <a:gdLst/>
              <a:ahLst/>
              <a:cxnLst/>
              <a:rect l="l" t="t" r="r" b="b"/>
              <a:pathLst>
                <a:path w="1382059" h="1686067">
                  <a:moveTo>
                    <a:pt x="14754" y="0"/>
                  </a:moveTo>
                  <a:lnTo>
                    <a:pt x="1367305" y="0"/>
                  </a:lnTo>
                  <a:cubicBezTo>
                    <a:pt x="1371218" y="0"/>
                    <a:pt x="1374971" y="1554"/>
                    <a:pt x="1377737" y="4321"/>
                  </a:cubicBezTo>
                  <a:cubicBezTo>
                    <a:pt x="1380504" y="7088"/>
                    <a:pt x="1382059" y="10841"/>
                    <a:pt x="1382059" y="14754"/>
                  </a:cubicBezTo>
                  <a:lnTo>
                    <a:pt x="1382059" y="1671313"/>
                  </a:lnTo>
                  <a:cubicBezTo>
                    <a:pt x="1382059" y="1675226"/>
                    <a:pt x="1380504" y="1678979"/>
                    <a:pt x="1377737" y="1681746"/>
                  </a:cubicBezTo>
                  <a:cubicBezTo>
                    <a:pt x="1374971" y="1684512"/>
                    <a:pt x="1371218" y="1686067"/>
                    <a:pt x="1367305" y="1686067"/>
                  </a:cubicBezTo>
                  <a:lnTo>
                    <a:pt x="14754" y="1686067"/>
                  </a:lnTo>
                  <a:cubicBezTo>
                    <a:pt x="10841" y="1686067"/>
                    <a:pt x="7088" y="1684512"/>
                    <a:pt x="4321" y="1681746"/>
                  </a:cubicBezTo>
                  <a:cubicBezTo>
                    <a:pt x="1554" y="1678979"/>
                    <a:pt x="0" y="1675226"/>
                    <a:pt x="0" y="1671313"/>
                  </a:cubicBezTo>
                  <a:lnTo>
                    <a:pt x="0" y="14754"/>
                  </a:lnTo>
                  <a:cubicBezTo>
                    <a:pt x="0" y="10841"/>
                    <a:pt x="1554" y="7088"/>
                    <a:pt x="4321" y="4321"/>
                  </a:cubicBezTo>
                  <a:cubicBezTo>
                    <a:pt x="7088" y="1554"/>
                    <a:pt x="10841" y="0"/>
                    <a:pt x="14754" y="0"/>
                  </a:cubicBezTo>
                  <a:close/>
                </a:path>
              </a:pathLst>
            </a:custGeom>
            <a:solidFill>
              <a:srgbClr val="FFFFFF"/>
            </a:solidFill>
            <a:ln cap="sq">
              <a:noFill/>
              <a:prstDash val="solid"/>
              <a:miter/>
            </a:ln>
          </p:spPr>
        </p:sp>
        <p:sp>
          <p:nvSpPr>
            <p:cNvPr id="5" name="TextBox 5"/>
            <p:cNvSpPr txBox="1"/>
            <p:nvPr/>
          </p:nvSpPr>
          <p:spPr>
            <a:xfrm>
              <a:off x="0" y="-38100"/>
              <a:ext cx="1382059" cy="1724167"/>
            </a:xfrm>
            <a:prstGeom prst="rect">
              <a:avLst/>
            </a:prstGeom>
          </p:spPr>
          <p:txBody>
            <a:bodyPr lIns="50800" tIns="50800" rIns="50800" bIns="50800" rtlCol="0" anchor="ctr"/>
            <a:lstStyle/>
            <a:p>
              <a:pPr algn="ctr">
                <a:lnSpc>
                  <a:spcPts val="3080"/>
                </a:lnSpc>
              </a:pPr>
              <a:endParaRPr/>
            </a:p>
          </p:txBody>
        </p:sp>
      </p:grpSp>
      <p:sp>
        <p:nvSpPr>
          <p:cNvPr id="6" name="Freeform 6"/>
          <p:cNvSpPr/>
          <p:nvPr/>
        </p:nvSpPr>
        <p:spPr>
          <a:xfrm>
            <a:off x="1034246" y="5802909"/>
            <a:ext cx="5239988" cy="4146140"/>
          </a:xfrm>
          <a:custGeom>
            <a:avLst/>
            <a:gdLst/>
            <a:ahLst/>
            <a:cxnLst/>
            <a:rect l="l" t="t" r="r" b="b"/>
            <a:pathLst>
              <a:path w="5239988" h="4146140">
                <a:moveTo>
                  <a:pt x="0" y="0"/>
                </a:moveTo>
                <a:lnTo>
                  <a:pt x="5239988" y="0"/>
                </a:lnTo>
                <a:lnTo>
                  <a:pt x="5239988" y="4146140"/>
                </a:lnTo>
                <a:lnTo>
                  <a:pt x="0" y="4146140"/>
                </a:lnTo>
                <a:lnTo>
                  <a:pt x="0" y="0"/>
                </a:lnTo>
                <a:close/>
              </a:path>
            </a:pathLst>
          </a:custGeom>
          <a:blipFill>
            <a:blip r:embed="rId3">
              <a:alphaModFix amt="28000"/>
              <a:extLst>
                <a:ext uri="{96DAC541-7B7A-43D3-8B79-37D633B846F1}">
                  <asvg:svgBlip xmlns:asvg="http://schemas.microsoft.com/office/drawing/2016/SVG/main" r:embed="rId4"/>
                </a:ext>
              </a:extLst>
            </a:blip>
            <a:stretch>
              <a:fillRect/>
            </a:stretch>
          </a:blipFill>
        </p:spPr>
      </p:sp>
      <p:grpSp>
        <p:nvGrpSpPr>
          <p:cNvPr id="7" name="Group 7"/>
          <p:cNvGrpSpPr/>
          <p:nvPr/>
        </p:nvGrpSpPr>
        <p:grpSpPr>
          <a:xfrm>
            <a:off x="967945" y="2360389"/>
            <a:ext cx="5247503" cy="6401785"/>
            <a:chOff x="0" y="0"/>
            <a:chExt cx="1382059" cy="1686067"/>
          </a:xfrm>
        </p:grpSpPr>
        <p:sp>
          <p:nvSpPr>
            <p:cNvPr id="8" name="Freeform 8">
              <a:hlinkClick r:id="rId5" tooltip="https://www.poznan.uw.gov.pl/struktura-urzedu/wydzial-spraw-cudzoziemcow"/>
            </p:cNvPr>
            <p:cNvSpPr/>
            <p:nvPr/>
          </p:nvSpPr>
          <p:spPr>
            <a:xfrm>
              <a:off x="0" y="0"/>
              <a:ext cx="1382059" cy="1686067"/>
            </a:xfrm>
            <a:custGeom>
              <a:avLst/>
              <a:gdLst/>
              <a:ahLst/>
              <a:cxnLst/>
              <a:rect l="l" t="t" r="r" b="b"/>
              <a:pathLst>
                <a:path w="1382059" h="1686067">
                  <a:moveTo>
                    <a:pt x="14754" y="0"/>
                  </a:moveTo>
                  <a:lnTo>
                    <a:pt x="1367305" y="0"/>
                  </a:lnTo>
                  <a:cubicBezTo>
                    <a:pt x="1371218" y="0"/>
                    <a:pt x="1374971" y="1554"/>
                    <a:pt x="1377737" y="4321"/>
                  </a:cubicBezTo>
                  <a:cubicBezTo>
                    <a:pt x="1380504" y="7088"/>
                    <a:pt x="1382059" y="10841"/>
                    <a:pt x="1382059" y="14754"/>
                  </a:cubicBezTo>
                  <a:lnTo>
                    <a:pt x="1382059" y="1671313"/>
                  </a:lnTo>
                  <a:cubicBezTo>
                    <a:pt x="1382059" y="1675226"/>
                    <a:pt x="1380504" y="1678979"/>
                    <a:pt x="1377737" y="1681746"/>
                  </a:cubicBezTo>
                  <a:cubicBezTo>
                    <a:pt x="1374971" y="1684512"/>
                    <a:pt x="1371218" y="1686067"/>
                    <a:pt x="1367305" y="1686067"/>
                  </a:cubicBezTo>
                  <a:lnTo>
                    <a:pt x="14754" y="1686067"/>
                  </a:lnTo>
                  <a:cubicBezTo>
                    <a:pt x="10841" y="1686067"/>
                    <a:pt x="7088" y="1684512"/>
                    <a:pt x="4321" y="1681746"/>
                  </a:cubicBezTo>
                  <a:cubicBezTo>
                    <a:pt x="1554" y="1678979"/>
                    <a:pt x="0" y="1675226"/>
                    <a:pt x="0" y="1671313"/>
                  </a:cubicBezTo>
                  <a:lnTo>
                    <a:pt x="0" y="14754"/>
                  </a:lnTo>
                  <a:cubicBezTo>
                    <a:pt x="0" y="10841"/>
                    <a:pt x="1554" y="7088"/>
                    <a:pt x="4321" y="4321"/>
                  </a:cubicBezTo>
                  <a:cubicBezTo>
                    <a:pt x="7088" y="1554"/>
                    <a:pt x="10841" y="0"/>
                    <a:pt x="14754" y="0"/>
                  </a:cubicBezTo>
                  <a:close/>
                </a:path>
              </a:pathLst>
            </a:custGeom>
            <a:solidFill>
              <a:srgbClr val="FFFFFF"/>
            </a:solidFill>
            <a:ln cap="sq">
              <a:noFill/>
              <a:prstDash val="solid"/>
              <a:miter/>
            </a:ln>
          </p:spPr>
        </p:sp>
        <p:sp>
          <p:nvSpPr>
            <p:cNvPr id="9" name="TextBox 9"/>
            <p:cNvSpPr txBox="1"/>
            <p:nvPr/>
          </p:nvSpPr>
          <p:spPr>
            <a:xfrm>
              <a:off x="0" y="-38100"/>
              <a:ext cx="1382059" cy="1724167"/>
            </a:xfrm>
            <a:prstGeom prst="rect">
              <a:avLst/>
            </a:prstGeom>
          </p:spPr>
          <p:txBody>
            <a:bodyPr lIns="50800" tIns="50800" rIns="50800" bIns="50800" rtlCol="0" anchor="ctr"/>
            <a:lstStyle/>
            <a:p>
              <a:pPr marL="0" lvl="0" indent="0" algn="ctr">
                <a:lnSpc>
                  <a:spcPts val="3080"/>
                </a:lnSpc>
                <a:spcBef>
                  <a:spcPct val="0"/>
                </a:spcBef>
              </a:pPr>
              <a:endParaRPr/>
            </a:p>
          </p:txBody>
        </p:sp>
      </p:grpSp>
      <p:grpSp>
        <p:nvGrpSpPr>
          <p:cNvPr id="10" name="Group 10"/>
          <p:cNvGrpSpPr/>
          <p:nvPr/>
        </p:nvGrpSpPr>
        <p:grpSpPr>
          <a:xfrm>
            <a:off x="6520248" y="2375379"/>
            <a:ext cx="5247503" cy="6401785"/>
            <a:chOff x="0" y="0"/>
            <a:chExt cx="1382059" cy="1686067"/>
          </a:xfrm>
        </p:grpSpPr>
        <p:sp>
          <p:nvSpPr>
            <p:cNvPr id="11" name="Freeform 11"/>
            <p:cNvSpPr/>
            <p:nvPr/>
          </p:nvSpPr>
          <p:spPr>
            <a:xfrm>
              <a:off x="0" y="0"/>
              <a:ext cx="1382059" cy="1686067"/>
            </a:xfrm>
            <a:custGeom>
              <a:avLst/>
              <a:gdLst/>
              <a:ahLst/>
              <a:cxnLst/>
              <a:rect l="l" t="t" r="r" b="b"/>
              <a:pathLst>
                <a:path w="1382059" h="1686067">
                  <a:moveTo>
                    <a:pt x="14754" y="0"/>
                  </a:moveTo>
                  <a:lnTo>
                    <a:pt x="1367305" y="0"/>
                  </a:lnTo>
                  <a:cubicBezTo>
                    <a:pt x="1371218" y="0"/>
                    <a:pt x="1374971" y="1554"/>
                    <a:pt x="1377737" y="4321"/>
                  </a:cubicBezTo>
                  <a:cubicBezTo>
                    <a:pt x="1380504" y="7088"/>
                    <a:pt x="1382059" y="10841"/>
                    <a:pt x="1382059" y="14754"/>
                  </a:cubicBezTo>
                  <a:lnTo>
                    <a:pt x="1382059" y="1671313"/>
                  </a:lnTo>
                  <a:cubicBezTo>
                    <a:pt x="1382059" y="1675226"/>
                    <a:pt x="1380504" y="1678979"/>
                    <a:pt x="1377737" y="1681746"/>
                  </a:cubicBezTo>
                  <a:cubicBezTo>
                    <a:pt x="1374971" y="1684512"/>
                    <a:pt x="1371218" y="1686067"/>
                    <a:pt x="1367305" y="1686067"/>
                  </a:cubicBezTo>
                  <a:lnTo>
                    <a:pt x="14754" y="1686067"/>
                  </a:lnTo>
                  <a:cubicBezTo>
                    <a:pt x="10841" y="1686067"/>
                    <a:pt x="7088" y="1684512"/>
                    <a:pt x="4321" y="1681746"/>
                  </a:cubicBezTo>
                  <a:cubicBezTo>
                    <a:pt x="1554" y="1678979"/>
                    <a:pt x="0" y="1675226"/>
                    <a:pt x="0" y="1671313"/>
                  </a:cubicBezTo>
                  <a:lnTo>
                    <a:pt x="0" y="14754"/>
                  </a:lnTo>
                  <a:cubicBezTo>
                    <a:pt x="0" y="10841"/>
                    <a:pt x="1554" y="7088"/>
                    <a:pt x="4321" y="4321"/>
                  </a:cubicBezTo>
                  <a:cubicBezTo>
                    <a:pt x="7088" y="1554"/>
                    <a:pt x="10841" y="0"/>
                    <a:pt x="14754" y="0"/>
                  </a:cubicBezTo>
                  <a:close/>
                </a:path>
              </a:pathLst>
            </a:custGeom>
            <a:solidFill>
              <a:srgbClr val="FFFFFF"/>
            </a:solidFill>
            <a:ln cap="sq">
              <a:noFill/>
              <a:prstDash val="solid"/>
              <a:miter/>
            </a:ln>
          </p:spPr>
        </p:sp>
        <p:sp>
          <p:nvSpPr>
            <p:cNvPr id="12" name="TextBox 12"/>
            <p:cNvSpPr txBox="1"/>
            <p:nvPr/>
          </p:nvSpPr>
          <p:spPr>
            <a:xfrm>
              <a:off x="0" y="-38100"/>
              <a:ext cx="1382059" cy="1724167"/>
            </a:xfrm>
            <a:prstGeom prst="rect">
              <a:avLst/>
            </a:prstGeom>
          </p:spPr>
          <p:txBody>
            <a:bodyPr lIns="50800" tIns="50800" rIns="50800" bIns="50800" rtlCol="0" anchor="ctr"/>
            <a:lstStyle/>
            <a:p>
              <a:pPr marL="0" lvl="0" indent="0" algn="ctr">
                <a:lnSpc>
                  <a:spcPts val="3080"/>
                </a:lnSpc>
                <a:spcBef>
                  <a:spcPct val="0"/>
                </a:spcBef>
              </a:pPr>
              <a:endParaRPr/>
            </a:p>
          </p:txBody>
        </p:sp>
      </p:grpSp>
      <p:sp>
        <p:nvSpPr>
          <p:cNvPr id="13" name="AutoShape 13"/>
          <p:cNvSpPr/>
          <p:nvPr/>
        </p:nvSpPr>
        <p:spPr>
          <a:xfrm>
            <a:off x="1885191" y="6795319"/>
            <a:ext cx="3530581" cy="0"/>
          </a:xfrm>
          <a:prstGeom prst="line">
            <a:avLst/>
          </a:prstGeom>
          <a:ln w="19050" cap="flat">
            <a:solidFill>
              <a:srgbClr val="116198"/>
            </a:solidFill>
            <a:prstDash val="solid"/>
            <a:headEnd type="none" w="sm" len="sm"/>
            <a:tailEnd type="none" w="sm" len="sm"/>
          </a:ln>
        </p:spPr>
      </p:sp>
      <p:sp>
        <p:nvSpPr>
          <p:cNvPr id="14" name="AutoShape 14"/>
          <p:cNvSpPr/>
          <p:nvPr/>
        </p:nvSpPr>
        <p:spPr>
          <a:xfrm>
            <a:off x="12931013" y="6785794"/>
            <a:ext cx="3530581" cy="0"/>
          </a:xfrm>
          <a:prstGeom prst="line">
            <a:avLst/>
          </a:prstGeom>
          <a:ln w="19050" cap="flat">
            <a:solidFill>
              <a:srgbClr val="116198"/>
            </a:solidFill>
            <a:prstDash val="solid"/>
            <a:headEnd type="none" w="sm" len="sm"/>
            <a:tailEnd type="none" w="sm" len="sm"/>
          </a:ln>
        </p:spPr>
      </p:sp>
      <p:sp>
        <p:nvSpPr>
          <p:cNvPr id="15" name="AutoShape 15"/>
          <p:cNvSpPr/>
          <p:nvPr/>
        </p:nvSpPr>
        <p:spPr>
          <a:xfrm>
            <a:off x="7278105" y="6795319"/>
            <a:ext cx="3530581" cy="0"/>
          </a:xfrm>
          <a:prstGeom prst="line">
            <a:avLst/>
          </a:prstGeom>
          <a:ln w="19050" cap="flat">
            <a:solidFill>
              <a:srgbClr val="116198"/>
            </a:solidFill>
            <a:prstDash val="solid"/>
            <a:headEnd type="none" w="sm" len="sm"/>
            <a:tailEnd type="none" w="sm" len="sm"/>
          </a:ln>
        </p:spPr>
      </p:sp>
      <p:grpSp>
        <p:nvGrpSpPr>
          <p:cNvPr id="16" name="Group 16"/>
          <p:cNvGrpSpPr/>
          <p:nvPr/>
        </p:nvGrpSpPr>
        <p:grpSpPr>
          <a:xfrm>
            <a:off x="3654240" y="817679"/>
            <a:ext cx="11295326" cy="1514134"/>
            <a:chOff x="0" y="0"/>
            <a:chExt cx="17791842" cy="2384990"/>
          </a:xfrm>
        </p:grpSpPr>
        <p:sp>
          <p:nvSpPr>
            <p:cNvPr id="17" name="Freeform 17"/>
            <p:cNvSpPr/>
            <p:nvPr/>
          </p:nvSpPr>
          <p:spPr>
            <a:xfrm>
              <a:off x="0" y="0"/>
              <a:ext cx="17791843" cy="2384990"/>
            </a:xfrm>
            <a:custGeom>
              <a:avLst/>
              <a:gdLst/>
              <a:ahLst/>
              <a:cxnLst/>
              <a:rect l="l" t="t" r="r" b="b"/>
              <a:pathLst>
                <a:path w="17791843" h="2384990">
                  <a:moveTo>
                    <a:pt x="0" y="0"/>
                  </a:moveTo>
                  <a:lnTo>
                    <a:pt x="17791843" y="0"/>
                  </a:lnTo>
                  <a:lnTo>
                    <a:pt x="17791843" y="2384990"/>
                  </a:lnTo>
                  <a:lnTo>
                    <a:pt x="0" y="2384990"/>
                  </a:lnTo>
                  <a:close/>
                </a:path>
              </a:pathLst>
            </a:custGeom>
          </p:spPr>
        </p:sp>
        <p:sp>
          <p:nvSpPr>
            <p:cNvPr id="18" name="TextBox 18"/>
            <p:cNvSpPr txBox="1"/>
            <p:nvPr/>
          </p:nvSpPr>
          <p:spPr>
            <a:xfrm>
              <a:off x="0" y="47625"/>
              <a:ext cx="17791842" cy="2337365"/>
            </a:xfrm>
            <a:prstGeom prst="rect">
              <a:avLst/>
            </a:prstGeom>
          </p:spPr>
          <p:txBody>
            <a:bodyPr lIns="0" tIns="0" rIns="0" bIns="0" rtlCol="0" anchor="ctr"/>
            <a:lstStyle/>
            <a:p>
              <a:pPr algn="ctr">
                <a:lnSpc>
                  <a:spcPts val="4751"/>
                </a:lnSpc>
              </a:pPr>
              <a:r>
                <a:rPr lang="en-US" sz="4399" b="1">
                  <a:solidFill>
                    <a:srgbClr val="FFFFFF"/>
                  </a:solidFill>
                  <a:latin typeface="Open Sans Bold"/>
                  <a:ea typeface="Open Sans Bold"/>
                  <a:cs typeface="Open Sans Bold"/>
                  <a:sym typeface="Open Sans Bold"/>
                </a:rPr>
                <a:t>Amu Welcome Center</a:t>
              </a:r>
            </a:p>
            <a:p>
              <a:pPr algn="ctr">
                <a:lnSpc>
                  <a:spcPts val="4751"/>
                </a:lnSpc>
              </a:pPr>
              <a:endParaRPr lang="en-US" sz="4399" b="1">
                <a:solidFill>
                  <a:srgbClr val="FFFFFF"/>
                </a:solidFill>
                <a:latin typeface="Open Sans Bold"/>
                <a:ea typeface="Open Sans Bold"/>
                <a:cs typeface="Open Sans Bold"/>
                <a:sym typeface="Open Sans Bold"/>
              </a:endParaRPr>
            </a:p>
          </p:txBody>
        </p:sp>
      </p:grpSp>
      <p:sp>
        <p:nvSpPr>
          <p:cNvPr id="19" name="TextBox 19"/>
          <p:cNvSpPr txBox="1"/>
          <p:nvPr/>
        </p:nvSpPr>
        <p:spPr>
          <a:xfrm>
            <a:off x="12405927" y="2391231"/>
            <a:ext cx="4581525" cy="4668520"/>
          </a:xfrm>
          <a:prstGeom prst="rect">
            <a:avLst/>
          </a:prstGeom>
        </p:spPr>
        <p:txBody>
          <a:bodyPr lIns="0" tIns="0" rIns="0" bIns="0" rtlCol="0" anchor="t">
            <a:spAutoFit/>
          </a:bodyPr>
          <a:lstStyle/>
          <a:p>
            <a:pPr algn="ctr">
              <a:lnSpc>
                <a:spcPts val="3080"/>
              </a:lnSpc>
            </a:pPr>
            <a:r>
              <a:rPr lang="en-US" sz="2200" b="1" dirty="0">
                <a:solidFill>
                  <a:srgbClr val="116198"/>
                </a:solidFill>
                <a:latin typeface="Open Sans Bold"/>
                <a:ea typeface="Open Sans Bold"/>
                <a:cs typeface="Open Sans Bold"/>
                <a:sym typeface="Open Sans Bold"/>
              </a:rPr>
              <a:t>Immigration Consulting Point at AMU WELCOME CENTER</a:t>
            </a:r>
          </a:p>
          <a:p>
            <a:pPr algn="ctr">
              <a:lnSpc>
                <a:spcPts val="3080"/>
              </a:lnSpc>
            </a:pPr>
            <a:endParaRPr lang="en-US" sz="2200" b="1" dirty="0">
              <a:solidFill>
                <a:srgbClr val="116198"/>
              </a:solidFill>
              <a:latin typeface="Open Sans Bold"/>
              <a:ea typeface="Open Sans Bold"/>
              <a:cs typeface="Open Sans Bold"/>
              <a:sym typeface="Open Sans Bold"/>
            </a:endParaRPr>
          </a:p>
          <a:p>
            <a:pPr algn="ctr">
              <a:lnSpc>
                <a:spcPts val="3080"/>
              </a:lnSpc>
            </a:pPr>
            <a:endParaRPr lang="en-US" sz="2200" b="1" dirty="0">
              <a:solidFill>
                <a:srgbClr val="116198"/>
              </a:solidFill>
              <a:latin typeface="Open Sans Bold"/>
              <a:ea typeface="Open Sans Bold"/>
              <a:cs typeface="Open Sans Bold"/>
              <a:sym typeface="Open Sans Bold"/>
            </a:endParaRPr>
          </a:p>
          <a:p>
            <a:pPr algn="ctr">
              <a:lnSpc>
                <a:spcPts val="3080"/>
              </a:lnSpc>
            </a:pPr>
            <a:r>
              <a:rPr lang="en-US" sz="2200" dirty="0">
                <a:solidFill>
                  <a:srgbClr val="116198"/>
                </a:solidFill>
                <a:latin typeface="Open Sans"/>
                <a:ea typeface="Open Sans"/>
                <a:cs typeface="Open Sans"/>
                <a:sym typeface="Open Sans"/>
              </a:rPr>
              <a:t>Opening hours: every Wednesday from 8.00 am till 4 pm</a:t>
            </a:r>
          </a:p>
          <a:p>
            <a:pPr algn="ctr">
              <a:lnSpc>
                <a:spcPts val="3080"/>
              </a:lnSpc>
            </a:pPr>
            <a:endParaRPr lang="en-US" sz="2200" dirty="0">
              <a:solidFill>
                <a:srgbClr val="116198"/>
              </a:solidFill>
              <a:latin typeface="Open Sans"/>
              <a:ea typeface="Open Sans"/>
              <a:cs typeface="Open Sans"/>
              <a:sym typeface="Open Sans"/>
            </a:endParaRPr>
          </a:p>
          <a:p>
            <a:pPr algn="ctr">
              <a:lnSpc>
                <a:spcPts val="3080"/>
              </a:lnSpc>
            </a:pPr>
            <a:r>
              <a:rPr lang="en-US" sz="2200" dirty="0">
                <a:solidFill>
                  <a:srgbClr val="116198"/>
                </a:solidFill>
                <a:latin typeface="Open Sans"/>
                <a:ea typeface="Open Sans"/>
                <a:cs typeface="Open Sans"/>
                <a:sym typeface="Open Sans"/>
              </a:rPr>
              <a:t>Location: AMU Welcome Center, </a:t>
            </a:r>
            <a:r>
              <a:rPr lang="en-US" sz="2200" dirty="0" err="1">
                <a:solidFill>
                  <a:srgbClr val="116198"/>
                </a:solidFill>
                <a:latin typeface="Open Sans"/>
                <a:ea typeface="Open Sans"/>
                <a:cs typeface="Open Sans"/>
                <a:sym typeface="Open Sans"/>
              </a:rPr>
              <a:t>Święty</a:t>
            </a:r>
            <a:r>
              <a:rPr lang="en-US" sz="2200" dirty="0">
                <a:solidFill>
                  <a:srgbClr val="116198"/>
                </a:solidFill>
                <a:latin typeface="Open Sans"/>
                <a:ea typeface="Open Sans"/>
                <a:cs typeface="Open Sans"/>
                <a:sym typeface="Open Sans"/>
              </a:rPr>
              <a:t> Marcin 78 Street /corner of </a:t>
            </a:r>
            <a:r>
              <a:rPr lang="en-US" sz="2200" dirty="0" err="1">
                <a:solidFill>
                  <a:srgbClr val="116198"/>
                </a:solidFill>
                <a:latin typeface="Open Sans"/>
                <a:ea typeface="Open Sans"/>
                <a:cs typeface="Open Sans"/>
                <a:sym typeface="Open Sans"/>
              </a:rPr>
              <a:t>Kościuszki</a:t>
            </a:r>
            <a:r>
              <a:rPr lang="en-US" sz="2200" dirty="0">
                <a:solidFill>
                  <a:srgbClr val="116198"/>
                </a:solidFill>
                <a:latin typeface="Open Sans"/>
                <a:ea typeface="Open Sans"/>
                <a:cs typeface="Open Sans"/>
                <a:sym typeface="Open Sans"/>
              </a:rPr>
              <a:t> Street (</a:t>
            </a:r>
            <a:r>
              <a:rPr lang="en-US" sz="2200" dirty="0" err="1">
                <a:solidFill>
                  <a:srgbClr val="116198"/>
                </a:solidFill>
                <a:latin typeface="Open Sans"/>
                <a:ea typeface="Open Sans"/>
                <a:cs typeface="Open Sans"/>
                <a:sym typeface="Open Sans"/>
              </a:rPr>
              <a:t>groundfloor</a:t>
            </a:r>
            <a:r>
              <a:rPr lang="en-US" sz="2200" dirty="0">
                <a:solidFill>
                  <a:srgbClr val="116198"/>
                </a:solidFill>
                <a:latin typeface="Open Sans"/>
                <a:ea typeface="Open Sans"/>
                <a:cs typeface="Open Sans"/>
                <a:sym typeface="Open Sans"/>
              </a:rPr>
              <a:t>), Poznan</a:t>
            </a:r>
          </a:p>
          <a:p>
            <a:pPr algn="ctr">
              <a:lnSpc>
                <a:spcPts val="3080"/>
              </a:lnSpc>
            </a:pPr>
            <a:endParaRPr lang="en-US" sz="2200" dirty="0">
              <a:solidFill>
                <a:srgbClr val="116198"/>
              </a:solidFill>
              <a:latin typeface="Open Sans"/>
              <a:ea typeface="Open Sans"/>
              <a:cs typeface="Open Sans"/>
              <a:sym typeface="Open Sans"/>
            </a:endParaRPr>
          </a:p>
        </p:txBody>
      </p:sp>
      <p:sp>
        <p:nvSpPr>
          <p:cNvPr id="20" name="TextBox 20"/>
          <p:cNvSpPr txBox="1"/>
          <p:nvPr/>
        </p:nvSpPr>
        <p:spPr>
          <a:xfrm>
            <a:off x="1300934" y="2427744"/>
            <a:ext cx="4581525" cy="4576445"/>
          </a:xfrm>
          <a:prstGeom prst="rect">
            <a:avLst/>
          </a:prstGeom>
        </p:spPr>
        <p:txBody>
          <a:bodyPr lIns="0" tIns="0" rIns="0" bIns="0" rtlCol="0" anchor="t">
            <a:spAutoFit/>
          </a:bodyPr>
          <a:lstStyle/>
          <a:p>
            <a:pPr algn="ctr">
              <a:lnSpc>
                <a:spcPts val="3919"/>
              </a:lnSpc>
            </a:pPr>
            <a:r>
              <a:rPr lang="en-US" sz="2799" b="1" u="sng" dirty="0">
                <a:solidFill>
                  <a:srgbClr val="9E0C9E"/>
                </a:solidFill>
                <a:latin typeface="Open Sans Bold"/>
                <a:ea typeface="Open Sans Bold"/>
                <a:cs typeface="Open Sans Bold"/>
                <a:sym typeface="Open Sans Bold"/>
                <a:hlinkClick r:id="rId6" tooltip="https://poznan.uw.gov.pl/statut-i-regulaminy">
                  <a:extLst>
                    <a:ext uri="{A12FA001-AC4F-418D-AE19-62706E023703}">
                      <ahyp:hlinkClr xmlns:ahyp="http://schemas.microsoft.com/office/drawing/2018/hyperlinkcolor" val="tx"/>
                    </a:ext>
                  </a:extLst>
                </a:hlinkClick>
              </a:rPr>
              <a:t>FOR STUDENTS ONLY</a:t>
            </a:r>
          </a:p>
          <a:p>
            <a:pPr algn="ctr">
              <a:lnSpc>
                <a:spcPts val="2940"/>
              </a:lnSpc>
            </a:pPr>
            <a:endParaRPr lang="en-US" sz="2799" b="1" u="sng" dirty="0">
              <a:solidFill>
                <a:srgbClr val="9E0C9E"/>
              </a:solidFill>
              <a:latin typeface="Open Sans Bold"/>
              <a:ea typeface="Open Sans Bold"/>
              <a:cs typeface="Open Sans Bold"/>
              <a:sym typeface="Open Sans Bold"/>
              <a:hlinkClick r:id="rId6" tooltip="https://poznan.uw.gov.pl/statut-i-regulaminy">
                <a:extLst>
                  <a:ext uri="{A12FA001-AC4F-418D-AE19-62706E023703}">
                    <ahyp:hlinkClr xmlns:ahyp="http://schemas.microsoft.com/office/drawing/2018/hyperlinkcolor" val="tx"/>
                  </a:ext>
                </a:extLst>
              </a:hlinkClick>
            </a:endParaRPr>
          </a:p>
          <a:p>
            <a:pPr algn="ctr">
              <a:lnSpc>
                <a:spcPts val="2940"/>
              </a:lnSpc>
            </a:pPr>
            <a:r>
              <a:rPr lang="en-US" sz="2100" b="1" u="sng" dirty="0">
                <a:solidFill>
                  <a:srgbClr val="9E0C9E"/>
                </a:solidFill>
                <a:latin typeface="Open Sans Bold"/>
                <a:ea typeface="Open Sans Bold"/>
                <a:cs typeface="Open Sans Bold"/>
                <a:sym typeface="Open Sans Bold"/>
                <a:hlinkClick r:id="rId6" tooltip="https://poznan.uw.gov.pl/statut-i-regulaminy">
                  <a:extLst>
                    <a:ext uri="{A12FA001-AC4F-418D-AE19-62706E023703}">
                      <ahyp:hlinkClr xmlns:ahyp="http://schemas.microsoft.com/office/drawing/2018/hyperlinkcolor" val="tx"/>
                    </a:ext>
                  </a:extLst>
                </a:hlinkClick>
              </a:rPr>
              <a:t>g</a:t>
            </a:r>
            <a:r>
              <a:rPr lang="en-US" sz="2100" u="sng" dirty="0">
                <a:solidFill>
                  <a:srgbClr val="9E0C9E"/>
                </a:solidFill>
                <a:latin typeface="Open Sans"/>
                <a:ea typeface="Open Sans"/>
                <a:cs typeface="Open Sans"/>
                <a:sym typeface="Open Sans"/>
                <a:hlinkClick r:id="rId6" tooltip="https://poznan.uw.gov.pl/statut-i-regulaminy">
                  <a:extLst>
                    <a:ext uri="{A12FA001-AC4F-418D-AE19-62706E023703}">
                      <ahyp:hlinkClr xmlns:ahyp="http://schemas.microsoft.com/office/drawing/2018/hyperlinkcolor" val="tx"/>
                    </a:ext>
                  </a:extLst>
                </a:hlinkClick>
              </a:rPr>
              <a:t>et information regarding residence permit procedures</a:t>
            </a:r>
          </a:p>
          <a:p>
            <a:pPr algn="ctr">
              <a:lnSpc>
                <a:spcPts val="2940"/>
              </a:lnSpc>
            </a:pPr>
            <a:endParaRPr lang="en-US" sz="2100" u="sng" dirty="0">
              <a:solidFill>
                <a:srgbClr val="9E0C9E"/>
              </a:solidFill>
              <a:latin typeface="Open Sans"/>
              <a:ea typeface="Open Sans"/>
              <a:cs typeface="Open Sans"/>
              <a:sym typeface="Open Sans"/>
              <a:hlinkClick r:id="rId6" tooltip="https://poznan.uw.gov.pl/statut-i-regulaminy">
                <a:extLst>
                  <a:ext uri="{A12FA001-AC4F-418D-AE19-62706E023703}">
                    <ahyp:hlinkClr xmlns:ahyp="http://schemas.microsoft.com/office/drawing/2018/hyperlinkcolor" val="tx"/>
                  </a:ext>
                </a:extLst>
              </a:hlinkClick>
            </a:endParaRPr>
          </a:p>
          <a:p>
            <a:pPr algn="ctr">
              <a:lnSpc>
                <a:spcPts val="2940"/>
              </a:lnSpc>
            </a:pPr>
            <a:r>
              <a:rPr lang="en-US" sz="2100" b="1" u="sng" dirty="0">
                <a:solidFill>
                  <a:srgbClr val="9E0C9E"/>
                </a:solidFill>
                <a:latin typeface="Open Sans Bold"/>
                <a:ea typeface="Open Sans Bold"/>
                <a:cs typeface="Open Sans Bold"/>
                <a:sym typeface="Open Sans Bold"/>
                <a:hlinkClick r:id="rId6" tooltip="https://poznan.uw.gov.pl/statut-i-regulaminy">
                  <a:extLst>
                    <a:ext uri="{A12FA001-AC4F-418D-AE19-62706E023703}">
                      <ahyp:hlinkClr xmlns:ahyp="http://schemas.microsoft.com/office/drawing/2018/hyperlinkcolor" val="tx"/>
                    </a:ext>
                  </a:extLst>
                </a:hlinkClick>
              </a:rPr>
              <a:t>g</a:t>
            </a:r>
            <a:r>
              <a:rPr lang="en-US" sz="2100" u="sng" dirty="0">
                <a:solidFill>
                  <a:srgbClr val="9E0C9E"/>
                </a:solidFill>
                <a:latin typeface="Open Sans"/>
                <a:ea typeface="Open Sans"/>
                <a:cs typeface="Open Sans"/>
                <a:sym typeface="Open Sans"/>
                <a:hlinkClick r:id="rId6" tooltip="https://poznan.uw.gov.pl/statut-i-regulaminy">
                  <a:extLst>
                    <a:ext uri="{A12FA001-AC4F-418D-AE19-62706E023703}">
                      <ahyp:hlinkClr xmlns:ahyp="http://schemas.microsoft.com/office/drawing/2018/hyperlinkcolor" val="tx"/>
                    </a:ext>
                  </a:extLst>
                </a:hlinkClick>
              </a:rPr>
              <a:t>et help in filling out application forms regarding residence permit/EU registration</a:t>
            </a:r>
            <a:r>
              <a:rPr lang="en-US" sz="2100" u="sng" dirty="0">
                <a:solidFill>
                  <a:srgbClr val="9E0C9E"/>
                </a:solidFill>
                <a:latin typeface="Open Sans"/>
                <a:ea typeface="Open Sans"/>
                <a:cs typeface="Open Sans"/>
                <a:sym typeface="Open Sans"/>
              </a:rPr>
              <a:t>/with MOS</a:t>
            </a:r>
          </a:p>
          <a:p>
            <a:pPr algn="ctr">
              <a:lnSpc>
                <a:spcPts val="2940"/>
              </a:lnSpc>
            </a:pPr>
            <a:endParaRPr lang="en-US" sz="2100" u="sng" dirty="0">
              <a:solidFill>
                <a:srgbClr val="9E0C9E"/>
              </a:solidFill>
              <a:latin typeface="Open Sans"/>
              <a:ea typeface="Open Sans"/>
              <a:cs typeface="Open Sans"/>
              <a:sym typeface="Open Sans"/>
            </a:endParaRPr>
          </a:p>
          <a:p>
            <a:pPr algn="ctr">
              <a:lnSpc>
                <a:spcPts val="2940"/>
              </a:lnSpc>
            </a:pPr>
            <a:r>
              <a:rPr lang="en-US" sz="2100" b="1" u="sng" dirty="0">
                <a:solidFill>
                  <a:srgbClr val="9E0C9E"/>
                </a:solidFill>
                <a:latin typeface="Open Sans Bold"/>
                <a:ea typeface="Open Sans Bold"/>
                <a:cs typeface="Open Sans Bold"/>
                <a:sym typeface="Open Sans Bold"/>
                <a:hlinkClick r:id="rId6" tooltip="https://poznan.uw.gov.pl/statut-i-regulaminy">
                  <a:extLst>
                    <a:ext uri="{A12FA001-AC4F-418D-AE19-62706E023703}">
                      <ahyp:hlinkClr xmlns:ahyp="http://schemas.microsoft.com/office/drawing/2018/hyperlinkcolor" val="tx"/>
                    </a:ext>
                  </a:extLst>
                </a:hlinkClick>
              </a:rPr>
              <a:t>s</a:t>
            </a:r>
            <a:r>
              <a:rPr lang="en-US" sz="2100" u="sng" dirty="0">
                <a:solidFill>
                  <a:srgbClr val="9E0C9E"/>
                </a:solidFill>
                <a:latin typeface="Open Sans"/>
                <a:ea typeface="Open Sans"/>
                <a:cs typeface="Open Sans"/>
                <a:sym typeface="Open Sans"/>
                <a:hlinkClick r:id="rId6" tooltip="https://poznan.uw.gov.pl/statut-i-regulaminy">
                  <a:extLst>
                    <a:ext uri="{A12FA001-AC4F-418D-AE19-62706E023703}">
                      <ahyp:hlinkClr xmlns:ahyp="http://schemas.microsoft.com/office/drawing/2018/hyperlinkcolor" val="tx"/>
                    </a:ext>
                  </a:extLst>
                </a:hlinkClick>
              </a:rPr>
              <a:t>ubmit necessary attachments (without attendance, fingerprinting!)</a:t>
            </a:r>
          </a:p>
          <a:p>
            <a:pPr algn="ctr">
              <a:lnSpc>
                <a:spcPts val="2940"/>
              </a:lnSpc>
            </a:pPr>
            <a:endParaRPr lang="en-US" sz="2100" dirty="0">
              <a:solidFill>
                <a:srgbClr val="116198"/>
              </a:solidFill>
              <a:latin typeface="Open Sans"/>
              <a:ea typeface="Open Sans"/>
              <a:cs typeface="Open Sans"/>
              <a:sym typeface="Open Sans"/>
              <a:hlinkClick r:id="rId6" tooltip="https://poznan.uw.gov.pl/statut-i-regulaminy">
                <a:extLst>
                  <a:ext uri="{A12FA001-AC4F-418D-AE19-62706E023703}">
                    <ahyp:hlinkClr xmlns:ahyp="http://schemas.microsoft.com/office/drawing/2018/hyperlinkcolor" val="tx"/>
                  </a:ext>
                </a:extLst>
              </a:hlinkClick>
            </a:endParaRPr>
          </a:p>
        </p:txBody>
      </p:sp>
      <p:sp>
        <p:nvSpPr>
          <p:cNvPr id="21" name="Freeform 21"/>
          <p:cNvSpPr/>
          <p:nvPr/>
        </p:nvSpPr>
        <p:spPr>
          <a:xfrm>
            <a:off x="6014540" y="2375379"/>
            <a:ext cx="6259306" cy="6259306"/>
          </a:xfrm>
          <a:custGeom>
            <a:avLst/>
            <a:gdLst/>
            <a:ahLst/>
            <a:cxnLst/>
            <a:rect l="l" t="t" r="r" b="b"/>
            <a:pathLst>
              <a:path w="6259306" h="6259306">
                <a:moveTo>
                  <a:pt x="0" y="0"/>
                </a:moveTo>
                <a:lnTo>
                  <a:pt x="6259306" y="0"/>
                </a:lnTo>
                <a:lnTo>
                  <a:pt x="6259306" y="6259306"/>
                </a:lnTo>
                <a:lnTo>
                  <a:pt x="0" y="6259306"/>
                </a:lnTo>
                <a:lnTo>
                  <a:pt x="0" y="0"/>
                </a:lnTo>
                <a:close/>
              </a:path>
            </a:pathLst>
          </a:custGeom>
          <a:blipFill>
            <a:blip r:embed="rId7"/>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descr="Dot Shape Pattern"/>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AutoShape 4"/>
          <p:cNvSpPr/>
          <p:nvPr/>
        </p:nvSpPr>
        <p:spPr>
          <a:xfrm flipH="1">
            <a:off x="1384300" y="5133975"/>
            <a:ext cx="4111176" cy="0"/>
          </a:xfrm>
          <a:prstGeom prst="line">
            <a:avLst/>
          </a:prstGeom>
          <a:ln w="19050" cap="flat">
            <a:solidFill>
              <a:srgbClr val="A5A6A9"/>
            </a:solidFill>
            <a:prstDash val="solid"/>
            <a:headEnd type="none" w="sm" len="sm"/>
            <a:tailEnd type="none" w="sm" len="sm"/>
          </a:ln>
        </p:spPr>
      </p:sp>
      <p:grpSp>
        <p:nvGrpSpPr>
          <p:cNvPr id="6" name="Group 6"/>
          <p:cNvGrpSpPr/>
          <p:nvPr/>
        </p:nvGrpSpPr>
        <p:grpSpPr>
          <a:xfrm>
            <a:off x="9979247" y="1242566"/>
            <a:ext cx="5976140" cy="5616987"/>
            <a:chOff x="0" y="66675"/>
            <a:chExt cx="7968186" cy="7489316"/>
          </a:xfrm>
        </p:grpSpPr>
        <p:sp>
          <p:nvSpPr>
            <p:cNvPr id="7" name="TextBox 7"/>
            <p:cNvSpPr txBox="1"/>
            <p:nvPr/>
          </p:nvSpPr>
          <p:spPr>
            <a:xfrm>
              <a:off x="0" y="66675"/>
              <a:ext cx="7968186" cy="376172"/>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application for confirmation of Polish citizenship</a:t>
              </a:r>
            </a:p>
          </p:txBody>
        </p:sp>
        <p:sp>
          <p:nvSpPr>
            <p:cNvPr id="8" name="TextBox 8"/>
            <p:cNvSpPr txBox="1"/>
            <p:nvPr/>
          </p:nvSpPr>
          <p:spPr>
            <a:xfrm>
              <a:off x="0" y="1583955"/>
              <a:ext cx="7968186" cy="376172"/>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copy of the applicant’s valid foreign passport</a:t>
              </a:r>
            </a:p>
          </p:txBody>
        </p:sp>
        <p:sp>
          <p:nvSpPr>
            <p:cNvPr id="9" name="TextBox 9"/>
            <p:cNvSpPr txBox="1"/>
            <p:nvPr/>
          </p:nvSpPr>
          <p:spPr>
            <a:xfrm>
              <a:off x="0" y="2920249"/>
              <a:ext cx="7968186" cy="1558804"/>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birth certificate showing the applicant’s personal details and the details of their parents</a:t>
              </a:r>
              <a:r>
                <a:rPr lang="en-US" sz="2800" dirty="0">
                  <a:solidFill>
                    <a:srgbClr val="FFFFFF"/>
                  </a:solidFill>
                  <a:latin typeface="Open Sans"/>
                  <a:ea typeface="Open Sans"/>
                  <a:cs typeface="Open Sans"/>
                  <a:sym typeface="Open Sans"/>
                </a:rPr>
                <a:t> </a:t>
              </a:r>
            </a:p>
            <a:p>
              <a:pPr algn="l">
                <a:lnSpc>
                  <a:spcPts val="1800"/>
                </a:lnSpc>
              </a:pPr>
              <a:r>
                <a:rPr lang="en-US" sz="2000" dirty="0">
                  <a:solidFill>
                    <a:srgbClr val="FFFFFF"/>
                  </a:solidFill>
                  <a:latin typeface="Open Sans"/>
                  <a:ea typeface="Open Sans"/>
                  <a:cs typeface="Open Sans"/>
                  <a:sym typeface="Open Sans"/>
                </a:rPr>
                <a:t> </a:t>
              </a:r>
            </a:p>
            <a:p>
              <a:pPr marL="0" lvl="0" indent="0" algn="l">
                <a:lnSpc>
                  <a:spcPts val="3202"/>
                </a:lnSpc>
                <a:spcBef>
                  <a:spcPct val="0"/>
                </a:spcBef>
              </a:pPr>
              <a:endParaRPr lang="en-US" sz="2000" dirty="0">
                <a:solidFill>
                  <a:srgbClr val="FFFFFF"/>
                </a:solidFill>
                <a:latin typeface="Open Sans"/>
                <a:ea typeface="Open Sans"/>
                <a:cs typeface="Open Sans"/>
                <a:sym typeface="Open Sans"/>
              </a:endParaRPr>
            </a:p>
          </p:txBody>
        </p:sp>
        <p:sp>
          <p:nvSpPr>
            <p:cNvPr id="10" name="TextBox 10"/>
            <p:cNvSpPr txBox="1"/>
            <p:nvPr/>
          </p:nvSpPr>
          <p:spPr>
            <a:xfrm>
              <a:off x="0" y="6803648"/>
              <a:ext cx="7968186" cy="752343"/>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documents confirming any changes to the applicant’s personal details, if applicable;</a:t>
              </a:r>
            </a:p>
          </p:txBody>
        </p:sp>
      </p:grpSp>
      <p:sp>
        <p:nvSpPr>
          <p:cNvPr id="11" name="TextBox 11"/>
          <p:cNvSpPr txBox="1"/>
          <p:nvPr/>
        </p:nvSpPr>
        <p:spPr>
          <a:xfrm>
            <a:off x="1384300" y="2599174"/>
            <a:ext cx="5571545" cy="1828193"/>
          </a:xfrm>
          <a:prstGeom prst="rect">
            <a:avLst/>
          </a:prstGeom>
        </p:spPr>
        <p:txBody>
          <a:bodyPr lIns="0" tIns="0" rIns="0" bIns="0" rtlCol="0" anchor="t">
            <a:spAutoFit/>
          </a:bodyPr>
          <a:lstStyle/>
          <a:p>
            <a:pPr marL="0" lvl="0" indent="0" algn="l">
              <a:spcBef>
                <a:spcPct val="0"/>
              </a:spcBef>
            </a:pPr>
            <a:r>
              <a:rPr lang="pl-PL" sz="5940" b="1" dirty="0" err="1">
                <a:solidFill>
                  <a:srgbClr val="FFFFFF"/>
                </a:solidFill>
                <a:latin typeface="Open Sans Bold"/>
                <a:ea typeface="Open Sans Bold"/>
                <a:cs typeface="Open Sans Bold"/>
                <a:sym typeface="Open Sans Bold"/>
              </a:rPr>
              <a:t>Polish</a:t>
            </a:r>
            <a:r>
              <a:rPr lang="pl-PL" sz="5940" b="1" dirty="0">
                <a:solidFill>
                  <a:srgbClr val="FFFFFF"/>
                </a:solidFill>
                <a:latin typeface="Open Sans Bold"/>
                <a:ea typeface="Open Sans Bold"/>
                <a:cs typeface="Open Sans Bold"/>
                <a:sym typeface="Open Sans Bold"/>
              </a:rPr>
              <a:t> </a:t>
            </a:r>
            <a:r>
              <a:rPr lang="pl-PL" sz="5940" b="1" dirty="0" err="1">
                <a:solidFill>
                  <a:srgbClr val="FFFFFF"/>
                </a:solidFill>
                <a:latin typeface="Open Sans Bold"/>
                <a:ea typeface="Open Sans Bold"/>
                <a:cs typeface="Open Sans Bold"/>
                <a:sym typeface="Open Sans Bold"/>
              </a:rPr>
              <a:t>Citizenship</a:t>
            </a:r>
            <a:endParaRPr lang="en-US" sz="5940" b="1" u="none" strike="noStrike" dirty="0">
              <a:solidFill>
                <a:srgbClr val="FFFFFF"/>
              </a:solidFill>
              <a:latin typeface="Open Sans Bold"/>
              <a:ea typeface="Open Sans Bold"/>
              <a:cs typeface="Open Sans Bold"/>
              <a:sym typeface="Open Sans Bold"/>
            </a:endParaRPr>
          </a:p>
        </p:txBody>
      </p:sp>
      <p:sp>
        <p:nvSpPr>
          <p:cNvPr id="12" name="TextBox 12"/>
          <p:cNvSpPr txBox="1"/>
          <p:nvPr/>
        </p:nvSpPr>
        <p:spPr>
          <a:xfrm>
            <a:off x="1384300" y="5524500"/>
            <a:ext cx="7278445" cy="5362558"/>
          </a:xfrm>
          <a:prstGeom prst="rect">
            <a:avLst/>
          </a:prstGeom>
        </p:spPr>
        <p:txBody>
          <a:bodyPr lIns="0" tIns="0" rIns="0" bIns="0" rtlCol="0" anchor="t">
            <a:spAutoFit/>
          </a:bodyPr>
          <a:lstStyle/>
          <a:p>
            <a:pPr>
              <a:lnSpc>
                <a:spcPts val="2932"/>
              </a:lnSpc>
            </a:pPr>
            <a:r>
              <a:rPr lang="en-US" sz="3200" b="1" dirty="0">
                <a:solidFill>
                  <a:srgbClr val="FFFFFF"/>
                </a:solidFill>
                <a:latin typeface="Open Sans Bold"/>
                <a:ea typeface="Open Sans Bold"/>
                <a:cs typeface="Open Sans Bold"/>
                <a:sym typeface="Open Sans Bold"/>
              </a:rPr>
              <a:t>Confirmation of Polish Citizenship</a:t>
            </a:r>
            <a:endParaRPr lang="pl-PL" sz="3200" b="1" dirty="0">
              <a:solidFill>
                <a:srgbClr val="FFFFFF"/>
              </a:solidFill>
              <a:latin typeface="Open Sans Bold"/>
              <a:ea typeface="Open Sans Bold"/>
              <a:cs typeface="Open Sans Bold"/>
              <a:sym typeface="Open Sans Bold"/>
            </a:endParaRPr>
          </a:p>
          <a:p>
            <a:pPr>
              <a:lnSpc>
                <a:spcPts val="2932"/>
              </a:lnSpc>
            </a:pPr>
            <a:endParaRPr lang="pl-PL" sz="2740" b="1" dirty="0">
              <a:solidFill>
                <a:srgbClr val="FFFFFF"/>
              </a:solidFill>
              <a:latin typeface="Open Sans Bold"/>
              <a:ea typeface="Open Sans Bold"/>
              <a:cs typeface="Open Sans Bold"/>
              <a:sym typeface="Open Sans Bold"/>
            </a:endParaRPr>
          </a:p>
          <a:p>
            <a:pPr>
              <a:lnSpc>
                <a:spcPts val="2932"/>
              </a:lnSpc>
            </a:pPr>
            <a:r>
              <a:rPr lang="en-US" b="1" dirty="0">
                <a:solidFill>
                  <a:srgbClr val="FFFFFF"/>
                </a:solidFill>
                <a:latin typeface="Open Sans Bold"/>
                <a:ea typeface="Open Sans Bold"/>
                <a:cs typeface="Open Sans Bold"/>
                <a:sym typeface="Open Sans Bold"/>
              </a:rPr>
              <a:t>Department of Civil Affairs</a:t>
            </a:r>
            <a:endParaRPr lang="pl-PL" b="1" dirty="0">
              <a:solidFill>
                <a:srgbClr val="FFFFFF"/>
              </a:solidFill>
              <a:latin typeface="Open Sans Bold"/>
              <a:ea typeface="Open Sans Bold"/>
              <a:cs typeface="Open Sans Bold"/>
              <a:sym typeface="Open Sans Bold"/>
            </a:endParaRPr>
          </a:p>
          <a:p>
            <a:pPr>
              <a:lnSpc>
                <a:spcPts val="2932"/>
              </a:lnSpc>
            </a:pPr>
            <a:r>
              <a:rPr lang="en-US" b="1" dirty="0">
                <a:solidFill>
                  <a:srgbClr val="FFFFFF"/>
                </a:solidFill>
                <a:latin typeface="Open Sans Bold"/>
                <a:ea typeface="Open Sans Bold"/>
                <a:cs typeface="Open Sans Bold"/>
                <a:sym typeface="Open Sans Bold"/>
              </a:rPr>
              <a:t>Customer Service Point for Polish Citizenship Matters</a:t>
            </a:r>
            <a:r>
              <a:rPr lang="pl-PL" b="1" dirty="0">
                <a:solidFill>
                  <a:srgbClr val="FFFFFF"/>
                </a:solidFill>
                <a:latin typeface="Open Sans Bold"/>
                <a:ea typeface="Open Sans Bold"/>
                <a:cs typeface="Open Sans Bold"/>
                <a:sym typeface="Open Sans Bold"/>
              </a:rPr>
              <a:t>, </a:t>
            </a:r>
          </a:p>
          <a:p>
            <a:pPr>
              <a:lnSpc>
                <a:spcPts val="2932"/>
              </a:lnSpc>
            </a:pPr>
            <a:endParaRPr lang="pl-PL" b="1" dirty="0">
              <a:solidFill>
                <a:srgbClr val="FFFFFF"/>
              </a:solidFill>
              <a:latin typeface="Open Sans Bold"/>
              <a:ea typeface="Open Sans Bold"/>
              <a:cs typeface="Open Sans Bold"/>
              <a:sym typeface="Open Sans Bold"/>
            </a:endParaRPr>
          </a:p>
          <a:p>
            <a:pPr>
              <a:lnSpc>
                <a:spcPts val="2932"/>
              </a:lnSpc>
            </a:pPr>
            <a:r>
              <a:rPr lang="pl-PL" dirty="0">
                <a:solidFill>
                  <a:srgbClr val="FFFFFF"/>
                </a:solidFill>
                <a:latin typeface="Open Sans Bold"/>
                <a:ea typeface="Open Sans Bold"/>
                <a:cs typeface="Open Sans Bold"/>
                <a:sym typeface="Open Sans Bold"/>
              </a:rPr>
              <a:t>al. Niepodległości 16/18, Poznań</a:t>
            </a:r>
          </a:p>
          <a:p>
            <a:pPr>
              <a:lnSpc>
                <a:spcPts val="2932"/>
              </a:lnSpc>
            </a:pPr>
            <a:endParaRPr lang="pl-PL" b="1" dirty="0">
              <a:solidFill>
                <a:srgbClr val="FFFFFF"/>
              </a:solidFill>
              <a:latin typeface="Open Sans Bold"/>
              <a:ea typeface="Open Sans Bold"/>
              <a:cs typeface="Open Sans Bold"/>
              <a:sym typeface="Open Sans Bold"/>
            </a:endParaRPr>
          </a:p>
          <a:p>
            <a:pPr>
              <a:lnSpc>
                <a:spcPts val="2932"/>
              </a:lnSpc>
            </a:pPr>
            <a:r>
              <a:rPr lang="en-US" b="1" dirty="0">
                <a:solidFill>
                  <a:srgbClr val="FFFFFF"/>
                </a:solidFill>
                <a:latin typeface="Open Sans Bold"/>
                <a:ea typeface="Open Sans Bold"/>
                <a:cs typeface="Open Sans Bold"/>
                <a:sym typeface="Open Sans Bold"/>
              </a:rPr>
              <a:t>Information : +48 61 854 10 32 </a:t>
            </a:r>
            <a:endParaRPr lang="pl-PL" b="1" dirty="0">
              <a:solidFill>
                <a:srgbClr val="FFFFFF"/>
              </a:solidFill>
              <a:latin typeface="Open Sans Bold"/>
              <a:ea typeface="Open Sans Bold"/>
              <a:cs typeface="Open Sans Bold"/>
              <a:sym typeface="Open Sans Bold"/>
            </a:endParaRPr>
          </a:p>
          <a:p>
            <a:pPr>
              <a:lnSpc>
                <a:spcPts val="2932"/>
              </a:lnSpc>
            </a:pPr>
            <a:r>
              <a:rPr lang="en-US" b="1" dirty="0">
                <a:solidFill>
                  <a:srgbClr val="FFFFFF"/>
                </a:solidFill>
                <a:latin typeface="Open Sans Bold"/>
                <a:ea typeface="Open Sans Bold"/>
                <a:cs typeface="Open Sans Bold"/>
                <a:sym typeface="Open Sans Bold"/>
              </a:rPr>
              <a:t>(</a:t>
            </a:r>
            <a:r>
              <a:rPr lang="pl-PL" b="1" dirty="0">
                <a:solidFill>
                  <a:srgbClr val="FFFFFF"/>
                </a:solidFill>
                <a:latin typeface="Open Sans Bold"/>
                <a:ea typeface="Open Sans Bold"/>
                <a:cs typeface="Open Sans Bold"/>
                <a:sym typeface="Open Sans Bold"/>
              </a:rPr>
              <a:t>Mon-</a:t>
            </a:r>
            <a:r>
              <a:rPr lang="pl-PL" b="1" dirty="0" err="1">
                <a:solidFill>
                  <a:srgbClr val="FFFFFF"/>
                </a:solidFill>
                <a:latin typeface="Open Sans Bold"/>
                <a:ea typeface="Open Sans Bold"/>
                <a:cs typeface="Open Sans Bold"/>
                <a:sym typeface="Open Sans Bold"/>
              </a:rPr>
              <a:t>Fri</a:t>
            </a:r>
            <a:r>
              <a:rPr lang="pl-PL" b="1" dirty="0">
                <a:solidFill>
                  <a:srgbClr val="FFFFFF"/>
                </a:solidFill>
                <a:latin typeface="Open Sans Bold"/>
                <a:ea typeface="Open Sans Bold"/>
                <a:cs typeface="Open Sans Bold"/>
                <a:sym typeface="Open Sans Bold"/>
              </a:rPr>
              <a:t>:</a:t>
            </a:r>
            <a:r>
              <a:rPr lang="en-US" b="1" dirty="0">
                <a:solidFill>
                  <a:srgbClr val="FFFFFF"/>
                </a:solidFill>
                <a:latin typeface="Open Sans Bold"/>
                <a:ea typeface="Open Sans Bold"/>
                <a:cs typeface="Open Sans Bold"/>
                <a:sym typeface="Open Sans Bold"/>
              </a:rPr>
              <a:t> 8:30 a.m. </a:t>
            </a:r>
            <a:r>
              <a:rPr lang="pl-PL" b="1" dirty="0">
                <a:solidFill>
                  <a:srgbClr val="FFFFFF"/>
                </a:solidFill>
                <a:latin typeface="Open Sans Bold"/>
                <a:ea typeface="Open Sans Bold"/>
                <a:cs typeface="Open Sans Bold"/>
                <a:sym typeface="Open Sans Bold"/>
              </a:rPr>
              <a:t>–</a:t>
            </a:r>
            <a:r>
              <a:rPr lang="en-US" b="1" dirty="0">
                <a:solidFill>
                  <a:srgbClr val="FFFFFF"/>
                </a:solidFill>
                <a:latin typeface="Open Sans Bold"/>
                <a:ea typeface="Open Sans Bold"/>
                <a:cs typeface="Open Sans Bold"/>
                <a:sym typeface="Open Sans Bold"/>
              </a:rPr>
              <a:t> 10:00 a.m.)</a:t>
            </a:r>
            <a:endParaRPr lang="pl-PL" b="1" dirty="0">
              <a:solidFill>
                <a:srgbClr val="FFFFFF"/>
              </a:solidFill>
              <a:latin typeface="Open Sans Bold"/>
              <a:ea typeface="Open Sans Bold"/>
              <a:cs typeface="Open Sans Bold"/>
              <a:sym typeface="Open Sans Bold"/>
            </a:endParaRPr>
          </a:p>
          <a:p>
            <a:pPr>
              <a:lnSpc>
                <a:spcPts val="2932"/>
              </a:lnSpc>
            </a:pPr>
            <a:endParaRPr lang="en-US" b="1" dirty="0">
              <a:solidFill>
                <a:srgbClr val="FFFFFF"/>
              </a:solidFill>
              <a:latin typeface="Open Sans Bold"/>
              <a:ea typeface="Open Sans Bold"/>
              <a:cs typeface="Open Sans Bold"/>
              <a:sym typeface="Open Sans Bold"/>
            </a:endParaRPr>
          </a:p>
          <a:p>
            <a:pPr>
              <a:lnSpc>
                <a:spcPts val="2932"/>
              </a:lnSpc>
            </a:pPr>
            <a:r>
              <a:rPr lang="en-US" b="1" dirty="0">
                <a:solidFill>
                  <a:srgbClr val="FFFFFF"/>
                </a:solidFill>
                <a:latin typeface="Open Sans Bold"/>
                <a:ea typeface="Open Sans Bold"/>
                <a:cs typeface="Open Sans Bold"/>
                <a:sym typeface="Open Sans Bold"/>
              </a:rPr>
              <a:t>e-mail: so@poznan.uw.gov.pl</a:t>
            </a:r>
            <a:endParaRPr lang="pl-PL" b="1" dirty="0">
              <a:solidFill>
                <a:srgbClr val="FFFFFF"/>
              </a:solidFill>
              <a:latin typeface="Open Sans Bold"/>
              <a:ea typeface="Open Sans Bold"/>
              <a:cs typeface="Open Sans Bold"/>
              <a:sym typeface="Open Sans Bold"/>
            </a:endParaRPr>
          </a:p>
          <a:p>
            <a:pPr>
              <a:lnSpc>
                <a:spcPts val="2932"/>
              </a:lnSpc>
            </a:pPr>
            <a:endParaRPr lang="en-US" b="1" dirty="0">
              <a:solidFill>
                <a:srgbClr val="FFFFFF"/>
              </a:solidFill>
              <a:latin typeface="Open Sans Bold"/>
              <a:ea typeface="Open Sans Bold"/>
              <a:cs typeface="Open Sans Bold"/>
              <a:sym typeface="Open Sans Bold"/>
            </a:endParaRPr>
          </a:p>
          <a:p>
            <a:pPr algn="l">
              <a:lnSpc>
                <a:spcPts val="2932"/>
              </a:lnSpc>
            </a:pPr>
            <a:endParaRPr lang="en-US" sz="2740" b="1" dirty="0">
              <a:solidFill>
                <a:srgbClr val="FFFFFF"/>
              </a:solidFill>
              <a:latin typeface="Open Sans Bold"/>
              <a:ea typeface="Open Sans Bold"/>
              <a:cs typeface="Open Sans Bold"/>
              <a:sym typeface="Open Sans Bold"/>
            </a:endParaRPr>
          </a:p>
          <a:p>
            <a:pPr marL="0" lvl="0" indent="0" algn="l">
              <a:lnSpc>
                <a:spcPts val="4806"/>
              </a:lnSpc>
              <a:spcBef>
                <a:spcPct val="0"/>
              </a:spcBef>
            </a:pPr>
            <a:endParaRPr lang="en-US" sz="2000" b="1" dirty="0">
              <a:solidFill>
                <a:srgbClr val="FFFFFF"/>
              </a:solidFill>
              <a:latin typeface="Open Sans Bold"/>
              <a:ea typeface="Open Sans Bold"/>
              <a:cs typeface="Open Sans Bold"/>
              <a:sym typeface="Open Sans Bold"/>
            </a:endParaRPr>
          </a:p>
        </p:txBody>
      </p:sp>
      <p:sp>
        <p:nvSpPr>
          <p:cNvPr id="13" name="TextBox 13"/>
          <p:cNvSpPr txBox="1"/>
          <p:nvPr/>
        </p:nvSpPr>
        <p:spPr>
          <a:xfrm>
            <a:off x="10042097" y="4764550"/>
            <a:ext cx="5976140" cy="1140697"/>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document confirming the Polish citizenship of one of the parents, e.g. a Polish passport, Polish identity card or certificate confirming Polish citizenship</a:t>
            </a:r>
            <a:r>
              <a:rPr lang="en-US" sz="2499" dirty="0">
                <a:solidFill>
                  <a:srgbClr val="FFFFFF"/>
                </a:solidFill>
                <a:latin typeface="Open Sans"/>
                <a:ea typeface="Open Sans"/>
                <a:cs typeface="Open Sans"/>
                <a:sym typeface="Open Sans"/>
              </a:rPr>
              <a:t>;</a:t>
            </a:r>
          </a:p>
        </p:txBody>
      </p:sp>
      <p:sp>
        <p:nvSpPr>
          <p:cNvPr id="14" name="TextBox 14"/>
          <p:cNvSpPr txBox="1"/>
          <p:nvPr/>
        </p:nvSpPr>
        <p:spPr>
          <a:xfrm>
            <a:off x="9991792" y="7497480"/>
            <a:ext cx="7048355" cy="1410643"/>
          </a:xfrm>
          <a:prstGeom prst="rect">
            <a:avLst/>
          </a:prstGeom>
        </p:spPr>
        <p:txBody>
          <a:bodyPr lIns="0" tIns="0" rIns="0" bIns="0" rtlCol="0" anchor="t">
            <a:spAutoFit/>
          </a:bodyPr>
          <a:lstStyle/>
          <a:p>
            <a:pPr>
              <a:lnSpc>
                <a:spcPts val="2249"/>
              </a:lnSpc>
            </a:pPr>
            <a:r>
              <a:rPr lang="en-US" sz="2000" dirty="0">
                <a:solidFill>
                  <a:srgbClr val="FFFFFF"/>
                </a:solidFill>
                <a:latin typeface="Open Sans"/>
                <a:ea typeface="Open Sans"/>
                <a:cs typeface="Open Sans"/>
                <a:sym typeface="Open Sans"/>
              </a:rPr>
              <a:t>if there are discrepancies in personal data, a written explanation of the reasons for such discrepancies</a:t>
            </a:r>
            <a:r>
              <a:rPr lang="pl-PL" sz="2000" dirty="0">
                <a:solidFill>
                  <a:srgbClr val="FFFFFF"/>
                </a:solidFill>
                <a:latin typeface="Open Sans"/>
                <a:ea typeface="Open Sans"/>
                <a:cs typeface="Open Sans"/>
                <a:sym typeface="Open Sans"/>
              </a:rPr>
              <a:t> </a:t>
            </a:r>
          </a:p>
          <a:p>
            <a:pPr>
              <a:lnSpc>
                <a:spcPts val="2249"/>
              </a:lnSpc>
            </a:pPr>
            <a:endParaRPr lang="pl-PL" sz="2000" dirty="0">
              <a:solidFill>
                <a:srgbClr val="FFFFFF"/>
              </a:solidFill>
              <a:latin typeface="Open Sans"/>
              <a:ea typeface="Open Sans"/>
              <a:cs typeface="Open Sans"/>
              <a:sym typeface="Open Sans"/>
            </a:endParaRPr>
          </a:p>
          <a:p>
            <a:pPr>
              <a:lnSpc>
                <a:spcPts val="2249"/>
              </a:lnSpc>
            </a:pPr>
            <a:endParaRPr lang="pl-PL" sz="2000" dirty="0">
              <a:solidFill>
                <a:srgbClr val="FFFFFF"/>
              </a:solidFill>
              <a:latin typeface="Open Sans"/>
              <a:ea typeface="Open Sans"/>
              <a:cs typeface="Open Sans"/>
              <a:sym typeface="Open Sans"/>
            </a:endParaRPr>
          </a:p>
          <a:p>
            <a:pPr>
              <a:lnSpc>
                <a:spcPts val="2249"/>
              </a:lnSpc>
            </a:pPr>
            <a:r>
              <a:rPr lang="en-US" sz="1600" dirty="0">
                <a:solidFill>
                  <a:srgbClr val="FFFFFF"/>
                </a:solidFill>
                <a:latin typeface="Open Sans"/>
                <a:ea typeface="Open Sans"/>
                <a:cs typeface="Open Sans"/>
                <a:sym typeface="Open Sans"/>
              </a:rPr>
              <a:t>administrative fee</a:t>
            </a:r>
            <a:r>
              <a:rPr lang="pl-PL" sz="1600" dirty="0">
                <a:solidFill>
                  <a:srgbClr val="FFFFFF"/>
                </a:solidFill>
                <a:latin typeface="Open Sans"/>
                <a:ea typeface="Open Sans"/>
                <a:cs typeface="Open Sans"/>
                <a:sym typeface="Open Sans"/>
              </a:rPr>
              <a:t>: 277 PLN</a:t>
            </a:r>
            <a:endParaRPr lang="en-US" sz="1600" dirty="0">
              <a:solidFill>
                <a:srgbClr val="FFFFFF"/>
              </a:solidFill>
              <a:latin typeface="Open Sans"/>
              <a:ea typeface="Open Sans"/>
              <a:cs typeface="Open Sans"/>
              <a:sym typeface="Open Sans"/>
            </a:endParaRPr>
          </a:p>
        </p:txBody>
      </p:sp>
      <p:grpSp>
        <p:nvGrpSpPr>
          <p:cNvPr id="15" name="Group 15"/>
          <p:cNvGrpSpPr/>
          <p:nvPr/>
        </p:nvGrpSpPr>
        <p:grpSpPr>
          <a:xfrm>
            <a:off x="8662745" y="1028700"/>
            <a:ext cx="909254" cy="90925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18" name="Group 18"/>
          <p:cNvGrpSpPr/>
          <p:nvPr/>
        </p:nvGrpSpPr>
        <p:grpSpPr>
          <a:xfrm>
            <a:off x="8662745" y="4832847"/>
            <a:ext cx="909254" cy="909254"/>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21" name="Group 21"/>
          <p:cNvGrpSpPr/>
          <p:nvPr/>
        </p:nvGrpSpPr>
        <p:grpSpPr>
          <a:xfrm>
            <a:off x="8615188" y="5925660"/>
            <a:ext cx="909254" cy="90925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a:off x="8615188" y="7169251"/>
            <a:ext cx="909254" cy="909254"/>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1B6C4"/>
            </a:solidFill>
          </p:spPr>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27" name="TextBox 27"/>
          <p:cNvSpPr txBox="1"/>
          <p:nvPr/>
        </p:nvSpPr>
        <p:spPr>
          <a:xfrm>
            <a:off x="8831226" y="1185829"/>
            <a:ext cx="625549" cy="537845"/>
          </a:xfrm>
          <a:prstGeom prst="rect">
            <a:avLst/>
          </a:prstGeom>
        </p:spPr>
        <p:txBody>
          <a:bodyPr lIns="0" tIns="0" rIns="0" bIns="0" rtlCol="0" anchor="t">
            <a:spAutoFit/>
          </a:bodyPr>
          <a:lstStyle/>
          <a:p>
            <a:pPr algn="ctr">
              <a:lnSpc>
                <a:spcPts val="4480"/>
              </a:lnSpc>
              <a:spcBef>
                <a:spcPct val="0"/>
              </a:spcBef>
            </a:pPr>
            <a:r>
              <a:rPr lang="en-US" sz="3200" spc="160" dirty="0">
                <a:solidFill>
                  <a:srgbClr val="FFFFFF"/>
                </a:solidFill>
                <a:latin typeface="Canva Sans"/>
                <a:ea typeface="Canva Sans"/>
                <a:cs typeface="Canva Sans"/>
                <a:sym typeface="Canva Sans"/>
              </a:rPr>
              <a:t>01</a:t>
            </a:r>
          </a:p>
        </p:txBody>
      </p:sp>
      <p:sp>
        <p:nvSpPr>
          <p:cNvPr id="28" name="TextBox 28"/>
          <p:cNvSpPr txBox="1"/>
          <p:nvPr/>
        </p:nvSpPr>
        <p:spPr>
          <a:xfrm>
            <a:off x="8804597" y="4991972"/>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04</a:t>
            </a:r>
          </a:p>
        </p:txBody>
      </p:sp>
      <p:sp>
        <p:nvSpPr>
          <p:cNvPr id="29" name="TextBox 29"/>
          <p:cNvSpPr txBox="1"/>
          <p:nvPr/>
        </p:nvSpPr>
        <p:spPr>
          <a:xfrm>
            <a:off x="8757040" y="6082789"/>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05</a:t>
            </a:r>
          </a:p>
        </p:txBody>
      </p:sp>
      <p:sp>
        <p:nvSpPr>
          <p:cNvPr id="30" name="TextBox 30"/>
          <p:cNvSpPr txBox="1"/>
          <p:nvPr/>
        </p:nvSpPr>
        <p:spPr>
          <a:xfrm>
            <a:off x="8757040" y="7326381"/>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06</a:t>
            </a:r>
          </a:p>
        </p:txBody>
      </p:sp>
      <p:grpSp>
        <p:nvGrpSpPr>
          <p:cNvPr id="31" name="Group 31"/>
          <p:cNvGrpSpPr/>
          <p:nvPr/>
        </p:nvGrpSpPr>
        <p:grpSpPr>
          <a:xfrm>
            <a:off x="8662745" y="2127449"/>
            <a:ext cx="909254" cy="909254"/>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A9F"/>
            </a:solidFill>
          </p:spPr>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34" name="TextBox 34"/>
          <p:cNvSpPr txBox="1"/>
          <p:nvPr/>
        </p:nvSpPr>
        <p:spPr>
          <a:xfrm>
            <a:off x="8804597" y="2284579"/>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02</a:t>
            </a:r>
          </a:p>
        </p:txBody>
      </p:sp>
      <p:grpSp>
        <p:nvGrpSpPr>
          <p:cNvPr id="35" name="Group 35"/>
          <p:cNvGrpSpPr/>
          <p:nvPr/>
        </p:nvGrpSpPr>
        <p:grpSpPr>
          <a:xfrm>
            <a:off x="8662745" y="3205513"/>
            <a:ext cx="909254" cy="909254"/>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5DA9F"/>
            </a:solidFill>
          </p:spPr>
        </p:sp>
        <p:sp>
          <p:nvSpPr>
            <p:cNvPr id="37" name="TextBox 37"/>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38" name="TextBox 38"/>
          <p:cNvSpPr txBox="1"/>
          <p:nvPr/>
        </p:nvSpPr>
        <p:spPr>
          <a:xfrm>
            <a:off x="8757040" y="3362643"/>
            <a:ext cx="625549" cy="537845"/>
          </a:xfrm>
          <a:prstGeom prst="rect">
            <a:avLst/>
          </a:prstGeom>
        </p:spPr>
        <p:txBody>
          <a:bodyPr lIns="0" tIns="0" rIns="0" bIns="0" rtlCol="0" anchor="t">
            <a:spAutoFit/>
          </a:bodyPr>
          <a:lstStyle/>
          <a:p>
            <a:pPr algn="ctr">
              <a:lnSpc>
                <a:spcPts val="4480"/>
              </a:lnSpc>
              <a:spcBef>
                <a:spcPct val="0"/>
              </a:spcBef>
            </a:pPr>
            <a:r>
              <a:rPr lang="en-US" sz="3200" spc="160">
                <a:solidFill>
                  <a:srgbClr val="FFFFFF"/>
                </a:solidFill>
                <a:latin typeface="Canva Sans"/>
                <a:ea typeface="Canva Sans"/>
                <a:cs typeface="Canva Sans"/>
                <a:sym typeface="Canva Sans"/>
              </a:rPr>
              <a:t>03</a:t>
            </a:r>
          </a:p>
        </p:txBody>
      </p:sp>
      <p:pic>
        <p:nvPicPr>
          <p:cNvPr id="39" name="Obraz 38">
            <a:extLst>
              <a:ext uri="{FF2B5EF4-FFF2-40B4-BE49-F238E27FC236}">
                <a16:creationId xmlns:a16="http://schemas.microsoft.com/office/drawing/2014/main" id="{489CCD9C-1B59-42BB-9B3C-FE7DC74B82F9}"/>
              </a:ext>
            </a:extLst>
          </p:cNvPr>
          <p:cNvPicPr>
            <a:picLocks noChangeAspect="1"/>
          </p:cNvPicPr>
          <p:nvPr/>
        </p:nvPicPr>
        <p:blipFill>
          <a:blip r:embed="rId5"/>
          <a:stretch>
            <a:fillRect/>
          </a:stretch>
        </p:blipFill>
        <p:spPr>
          <a:xfrm>
            <a:off x="9051300" y="8297835"/>
            <a:ext cx="810949" cy="809600"/>
          </a:xfrm>
          <a:prstGeom prst="rect">
            <a:avLst/>
          </a:prstGeom>
        </p:spPr>
      </p:pic>
      <p:pic>
        <p:nvPicPr>
          <p:cNvPr id="5" name="Obraz 4">
            <a:extLst>
              <a:ext uri="{FF2B5EF4-FFF2-40B4-BE49-F238E27FC236}">
                <a16:creationId xmlns:a16="http://schemas.microsoft.com/office/drawing/2014/main" id="{F44974C1-0073-41D8-B3E2-A5C6B8AD0023}"/>
              </a:ext>
            </a:extLst>
          </p:cNvPr>
          <p:cNvPicPr>
            <a:picLocks noChangeAspect="1"/>
          </p:cNvPicPr>
          <p:nvPr/>
        </p:nvPicPr>
        <p:blipFill>
          <a:blip r:embed="rId6"/>
          <a:stretch>
            <a:fillRect/>
          </a:stretch>
        </p:blipFill>
        <p:spPr>
          <a:xfrm>
            <a:off x="13575884" y="8602999"/>
            <a:ext cx="4606334" cy="1500868"/>
          </a:xfrm>
          <a:prstGeom prst="rect">
            <a:avLst/>
          </a:prstGeom>
        </p:spPr>
      </p:pic>
      <p:sp>
        <p:nvSpPr>
          <p:cNvPr id="41" name="TextBox 9">
            <a:extLst>
              <a:ext uri="{FF2B5EF4-FFF2-40B4-BE49-F238E27FC236}">
                <a16:creationId xmlns:a16="http://schemas.microsoft.com/office/drawing/2014/main" id="{4BCD95CD-2AF2-4238-BEA9-30BE1BD4B156}"/>
              </a:ext>
            </a:extLst>
          </p:cNvPr>
          <p:cNvSpPr txBox="1"/>
          <p:nvPr/>
        </p:nvSpPr>
        <p:spPr>
          <a:xfrm>
            <a:off x="13716000" y="8639160"/>
            <a:ext cx="4126305" cy="1771447"/>
          </a:xfrm>
          <a:prstGeom prst="rect">
            <a:avLst/>
          </a:prstGeom>
        </p:spPr>
        <p:txBody>
          <a:bodyPr wrap="square" lIns="0" tIns="0" rIns="0" bIns="0" rtlCol="0" anchor="t">
            <a:spAutoFit/>
          </a:bodyPr>
          <a:lstStyle/>
          <a:p>
            <a:pPr>
              <a:lnSpc>
                <a:spcPts val="2249"/>
              </a:lnSpc>
            </a:pPr>
            <a:r>
              <a:rPr lang="en-US" sz="1400" b="1" dirty="0">
                <a:solidFill>
                  <a:srgbClr val="FFFFFF"/>
                </a:solidFill>
                <a:latin typeface="Open Sans"/>
                <a:ea typeface="Open Sans"/>
                <a:cs typeface="Open Sans"/>
                <a:sym typeface="Open Sans"/>
              </a:rPr>
              <a:t>No </a:t>
            </a:r>
            <a:r>
              <a:rPr lang="pl-PL" sz="1400" b="1" dirty="0" err="1">
                <a:solidFill>
                  <a:srgbClr val="FFFFFF"/>
                </a:solidFill>
                <a:latin typeface="Open Sans"/>
                <a:ea typeface="Open Sans"/>
                <a:cs typeface="Open Sans"/>
                <a:sym typeface="Open Sans"/>
              </a:rPr>
              <a:t>confirmation</a:t>
            </a:r>
            <a:r>
              <a:rPr lang="en-US" sz="1400" b="1" dirty="0">
                <a:solidFill>
                  <a:srgbClr val="FFFFFF"/>
                </a:solidFill>
                <a:latin typeface="Open Sans"/>
                <a:ea typeface="Open Sans"/>
                <a:cs typeface="Open Sans"/>
                <a:sym typeface="Open Sans"/>
              </a:rPr>
              <a:t> of Polish citizenship? </a:t>
            </a:r>
            <a:endParaRPr lang="pl-PL" sz="1400" b="1" dirty="0">
              <a:solidFill>
                <a:srgbClr val="FFFFFF"/>
              </a:solidFill>
              <a:latin typeface="Open Sans"/>
              <a:ea typeface="Open Sans"/>
              <a:cs typeface="Open Sans"/>
              <a:sym typeface="Open Sans"/>
            </a:endParaRPr>
          </a:p>
          <a:p>
            <a:pPr>
              <a:lnSpc>
                <a:spcPts val="2249"/>
              </a:lnSpc>
            </a:pPr>
            <a:r>
              <a:rPr lang="en-US" sz="1400" dirty="0">
                <a:solidFill>
                  <a:srgbClr val="FFFFFF"/>
                </a:solidFill>
                <a:latin typeface="Open Sans"/>
                <a:ea typeface="Open Sans"/>
                <a:cs typeface="Open Sans"/>
                <a:sym typeface="Open Sans"/>
              </a:rPr>
              <a:t>You can also apply for permanent residence </a:t>
            </a:r>
            <a:endParaRPr lang="pl-PL" sz="1400" dirty="0">
              <a:solidFill>
                <a:srgbClr val="FFFFFF"/>
              </a:solidFill>
              <a:latin typeface="Open Sans"/>
              <a:ea typeface="Open Sans"/>
              <a:cs typeface="Open Sans"/>
              <a:sym typeface="Open Sans"/>
            </a:endParaRPr>
          </a:p>
          <a:p>
            <a:pPr>
              <a:lnSpc>
                <a:spcPts val="2249"/>
              </a:lnSpc>
            </a:pPr>
            <a:r>
              <a:rPr lang="en-US" sz="1400" dirty="0">
                <a:solidFill>
                  <a:srgbClr val="FFFFFF"/>
                </a:solidFill>
                <a:latin typeface="Open Sans"/>
                <a:ea typeface="Open Sans"/>
                <a:cs typeface="Open Sans"/>
                <a:sym typeface="Open Sans"/>
              </a:rPr>
              <a:t>based on </a:t>
            </a:r>
            <a:r>
              <a:rPr lang="en-US" sz="1400" b="1" dirty="0">
                <a:solidFill>
                  <a:srgbClr val="FFFFFF"/>
                </a:solidFill>
                <a:latin typeface="Open Sans"/>
                <a:ea typeface="Open Sans"/>
                <a:cs typeface="Open Sans"/>
                <a:sym typeface="Open Sans"/>
              </a:rPr>
              <a:t>Polish origin</a:t>
            </a:r>
            <a:r>
              <a:rPr lang="pl-PL" sz="1400" dirty="0">
                <a:solidFill>
                  <a:srgbClr val="FFFFFF"/>
                </a:solidFill>
                <a:latin typeface="Open Sans"/>
                <a:ea typeface="Open Sans"/>
                <a:cs typeface="Open Sans"/>
                <a:sym typeface="Open Sans"/>
              </a:rPr>
              <a:t>! </a:t>
            </a:r>
            <a:r>
              <a:rPr lang="pl-PL" sz="1400" dirty="0" err="1">
                <a:solidFill>
                  <a:srgbClr val="FFFFFF"/>
                </a:solidFill>
                <a:latin typeface="Open Sans"/>
                <a:ea typeface="Open Sans"/>
                <a:cs typeface="Open Sans"/>
                <a:sym typeface="Open Sans"/>
              </a:rPr>
              <a:t>More</a:t>
            </a:r>
            <a:r>
              <a:rPr lang="pl-PL" sz="1400" dirty="0">
                <a:solidFill>
                  <a:srgbClr val="FFFFFF"/>
                </a:solidFill>
                <a:latin typeface="Open Sans"/>
                <a:ea typeface="Open Sans"/>
                <a:cs typeface="Open Sans"/>
                <a:sym typeface="Open Sans"/>
              </a:rPr>
              <a:t> </a:t>
            </a:r>
            <a:r>
              <a:rPr lang="pl-PL" sz="1400" dirty="0" err="1">
                <a:solidFill>
                  <a:srgbClr val="FFFFFF"/>
                </a:solidFill>
                <a:latin typeface="Open Sans"/>
                <a:ea typeface="Open Sans"/>
                <a:cs typeface="Open Sans"/>
                <a:sym typeface="Open Sans"/>
              </a:rPr>
              <a:t>information</a:t>
            </a:r>
            <a:r>
              <a:rPr lang="pl-PL" sz="1400" dirty="0">
                <a:solidFill>
                  <a:srgbClr val="FFFFFF"/>
                </a:solidFill>
                <a:latin typeface="Open Sans"/>
                <a:ea typeface="Open Sans"/>
                <a:cs typeface="Open Sans"/>
                <a:sym typeface="Open Sans"/>
              </a:rPr>
              <a:t> </a:t>
            </a:r>
            <a:r>
              <a:rPr lang="pl-PL" sz="1400" dirty="0" err="1">
                <a:solidFill>
                  <a:srgbClr val="FFFFFF"/>
                </a:solidFill>
                <a:latin typeface="Open Sans"/>
                <a:ea typeface="Open Sans"/>
                <a:cs typeface="Open Sans"/>
                <a:sym typeface="Open Sans"/>
              </a:rPr>
              <a:t>here</a:t>
            </a:r>
            <a:r>
              <a:rPr lang="pl-PL" sz="1400" dirty="0">
                <a:solidFill>
                  <a:srgbClr val="FFFFFF"/>
                </a:solidFill>
                <a:latin typeface="Open Sans"/>
                <a:ea typeface="Open Sans"/>
                <a:cs typeface="Open Sans"/>
                <a:sym typeface="Open Sans"/>
              </a:rPr>
              <a:t>: </a:t>
            </a:r>
            <a:r>
              <a:rPr lang="pl-PL" sz="1200" b="1" dirty="0">
                <a:solidFill>
                  <a:srgbClr val="FFFFFF"/>
                </a:solidFill>
                <a:latin typeface="Open Sans"/>
                <a:ea typeface="Open Sans"/>
                <a:cs typeface="Open Sans"/>
                <a:sym typeface="Open Sans"/>
              </a:rPr>
              <a:t>https://migrant.poznan.uw.gov.pl/en/procedury/i-am-polish-origin</a:t>
            </a:r>
            <a:endParaRPr lang="en-US" sz="1200" b="1" dirty="0">
              <a:solidFill>
                <a:srgbClr val="FFFFFF"/>
              </a:solidFill>
              <a:latin typeface="Open Sans"/>
              <a:ea typeface="Open Sans"/>
              <a:cs typeface="Open Sans"/>
              <a:sym typeface="Open Sans"/>
            </a:endParaRPr>
          </a:p>
          <a:p>
            <a:pPr marL="0" lvl="0" indent="0" algn="l">
              <a:lnSpc>
                <a:spcPts val="3202"/>
              </a:lnSpc>
              <a:spcBef>
                <a:spcPct val="0"/>
              </a:spcBef>
            </a:pPr>
            <a:endParaRPr lang="en-US" sz="1600" dirty="0">
              <a:solidFill>
                <a:srgbClr val="FFFFFF"/>
              </a:solidFill>
              <a:latin typeface="Open Sans"/>
              <a:ea typeface="Open Sans"/>
              <a:cs typeface="Open Sans"/>
              <a:sym typeface="Open Sans"/>
            </a:endParaRPr>
          </a:p>
        </p:txBody>
      </p:sp>
      <p:pic>
        <p:nvPicPr>
          <p:cNvPr id="42" name="Obraz 41">
            <a:extLst>
              <a:ext uri="{FF2B5EF4-FFF2-40B4-BE49-F238E27FC236}">
                <a16:creationId xmlns:a16="http://schemas.microsoft.com/office/drawing/2014/main" id="{7C9429B7-CC0A-4E65-98F0-9440BA6A59B4}"/>
              </a:ext>
            </a:extLst>
          </p:cNvPr>
          <p:cNvPicPr>
            <a:picLocks noChangeAspect="1"/>
          </p:cNvPicPr>
          <p:nvPr/>
        </p:nvPicPr>
        <p:blipFill>
          <a:blip r:embed="rId7"/>
          <a:stretch>
            <a:fillRect/>
          </a:stretch>
        </p:blipFill>
        <p:spPr>
          <a:xfrm>
            <a:off x="17453578" y="8602253"/>
            <a:ext cx="685800" cy="685800"/>
          </a:xfrm>
          <a:prstGeom prst="rect">
            <a:avLst/>
          </a:prstGeom>
        </p:spPr>
      </p:pic>
    </p:spTree>
    <p:extLst>
      <p:ext uri="{BB962C8B-B14F-4D97-AF65-F5344CB8AC3E}">
        <p14:creationId xmlns:p14="http://schemas.microsoft.com/office/powerpoint/2010/main" val="2150413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descr="Dot Shape Pattern"/>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AutoShape 4"/>
          <p:cNvSpPr/>
          <p:nvPr/>
        </p:nvSpPr>
        <p:spPr>
          <a:xfrm flipH="1">
            <a:off x="1294303" y="5638062"/>
            <a:ext cx="4197845" cy="0"/>
          </a:xfrm>
          <a:prstGeom prst="line">
            <a:avLst/>
          </a:prstGeom>
          <a:ln w="19050" cap="flat">
            <a:solidFill>
              <a:srgbClr val="A5A6A9"/>
            </a:solidFill>
            <a:prstDash val="solid"/>
            <a:headEnd type="none" w="sm" len="sm"/>
            <a:tailEnd type="none" w="sm" len="sm"/>
          </a:ln>
        </p:spPr>
      </p:sp>
      <p:sp>
        <p:nvSpPr>
          <p:cNvPr id="5" name="Freeform 5"/>
          <p:cNvSpPr/>
          <p:nvPr/>
        </p:nvSpPr>
        <p:spPr>
          <a:xfrm>
            <a:off x="6797733" y="2509706"/>
            <a:ext cx="4692535" cy="6256713"/>
          </a:xfrm>
          <a:custGeom>
            <a:avLst/>
            <a:gdLst/>
            <a:ahLst/>
            <a:cxnLst/>
            <a:rect l="l" t="t" r="r" b="b"/>
            <a:pathLst>
              <a:path w="4692535" h="6256713">
                <a:moveTo>
                  <a:pt x="0" y="0"/>
                </a:moveTo>
                <a:lnTo>
                  <a:pt x="4692534" y="0"/>
                </a:lnTo>
                <a:lnTo>
                  <a:pt x="4692534" y="6256713"/>
                </a:lnTo>
                <a:lnTo>
                  <a:pt x="0" y="6256713"/>
                </a:lnTo>
                <a:lnTo>
                  <a:pt x="0" y="0"/>
                </a:lnTo>
                <a:close/>
              </a:path>
            </a:pathLst>
          </a:custGeom>
          <a:blipFill>
            <a:blip r:embed="rId5"/>
            <a:stretch>
              <a:fillRect/>
            </a:stretch>
          </a:blipFill>
        </p:spPr>
      </p:sp>
      <p:grpSp>
        <p:nvGrpSpPr>
          <p:cNvPr id="6" name="Group 6"/>
          <p:cNvGrpSpPr/>
          <p:nvPr/>
        </p:nvGrpSpPr>
        <p:grpSpPr>
          <a:xfrm>
            <a:off x="429374" y="3291118"/>
            <a:ext cx="18004209" cy="5278261"/>
            <a:chOff x="0" y="66675"/>
            <a:chExt cx="24005612" cy="7037682"/>
          </a:xfrm>
        </p:grpSpPr>
        <p:sp>
          <p:nvSpPr>
            <p:cNvPr id="7" name="TextBox 7"/>
            <p:cNvSpPr txBox="1"/>
            <p:nvPr/>
          </p:nvSpPr>
          <p:spPr>
            <a:xfrm>
              <a:off x="1306817" y="66675"/>
              <a:ext cx="5825487" cy="3417175"/>
            </a:xfrm>
            <a:prstGeom prst="rect">
              <a:avLst/>
            </a:prstGeom>
          </p:spPr>
          <p:txBody>
            <a:bodyPr lIns="0" tIns="0" rIns="0" bIns="0" rtlCol="0" anchor="t">
              <a:spAutoFit/>
            </a:bodyPr>
            <a:lstStyle/>
            <a:p>
              <a:pPr marL="0" lvl="0" indent="0" algn="ctr">
                <a:lnSpc>
                  <a:spcPts val="1953"/>
                </a:lnSpc>
                <a:spcBef>
                  <a:spcPct val="0"/>
                </a:spcBef>
              </a:pPr>
              <a:r>
                <a:rPr lang="en-US" sz="2170" u="none" strike="noStrike" dirty="0" err="1">
                  <a:solidFill>
                    <a:srgbClr val="FFFFFF"/>
                  </a:solidFill>
                  <a:latin typeface="Open Sans"/>
                  <a:ea typeface="Open Sans"/>
                  <a:cs typeface="Open Sans"/>
                  <a:sym typeface="Open Sans"/>
                </a:rPr>
                <a:t>Plac</a:t>
              </a:r>
              <a:r>
                <a:rPr lang="en-US" sz="2170" u="none" strike="noStrike" dirty="0">
                  <a:solidFill>
                    <a:srgbClr val="FFFFFF"/>
                  </a:solidFill>
                  <a:latin typeface="Open Sans"/>
                  <a:ea typeface="Open Sans"/>
                  <a:cs typeface="Open Sans"/>
                  <a:sym typeface="Open Sans"/>
                </a:rPr>
                <a:t> </a:t>
              </a:r>
              <a:r>
                <a:rPr lang="en-US" sz="2170" u="none" strike="noStrike" dirty="0" err="1">
                  <a:solidFill>
                    <a:srgbClr val="FFFFFF"/>
                  </a:solidFill>
                  <a:latin typeface="Open Sans"/>
                  <a:ea typeface="Open Sans"/>
                  <a:cs typeface="Open Sans"/>
                  <a:sym typeface="Open Sans"/>
                </a:rPr>
                <a:t>Wolności</a:t>
              </a:r>
              <a:r>
                <a:rPr lang="en-US" sz="2170" u="none" strike="noStrike" dirty="0">
                  <a:solidFill>
                    <a:srgbClr val="FFFFFF"/>
                  </a:solidFill>
                  <a:latin typeface="Open Sans"/>
                  <a:ea typeface="Open Sans"/>
                  <a:cs typeface="Open Sans"/>
                  <a:sym typeface="Open Sans"/>
                </a:rPr>
                <a:t> 17, 61-739 </a:t>
              </a:r>
              <a:r>
                <a:rPr lang="en-US" sz="2170" u="none" strike="noStrike" dirty="0" err="1">
                  <a:solidFill>
                    <a:srgbClr val="FFFFFF"/>
                  </a:solidFill>
                  <a:latin typeface="Open Sans"/>
                  <a:ea typeface="Open Sans"/>
                  <a:cs typeface="Open Sans"/>
                  <a:sym typeface="Open Sans"/>
                </a:rPr>
                <a:t>Poznań</a:t>
              </a:r>
              <a:endParaRPr lang="en-US" sz="2170" u="none" strike="noStrike" dirty="0">
                <a:solidFill>
                  <a:srgbClr val="FFFFFF"/>
                </a:solidFill>
                <a:latin typeface="Open Sans"/>
                <a:ea typeface="Open Sans"/>
                <a:cs typeface="Open Sans"/>
                <a:sym typeface="Open Sans"/>
              </a:endParaRPr>
            </a:p>
            <a:p>
              <a:pPr marL="0" lvl="0" indent="0" algn="ctr">
                <a:lnSpc>
                  <a:spcPts val="1953"/>
                </a:lnSpc>
                <a:spcBef>
                  <a:spcPct val="0"/>
                </a:spcBef>
              </a:pPr>
              <a:endParaRPr lang="en-US" sz="2170" u="none" strike="noStrike" dirty="0">
                <a:solidFill>
                  <a:srgbClr val="FFFFFF"/>
                </a:solidFill>
                <a:latin typeface="Open Sans"/>
                <a:ea typeface="Open Sans"/>
                <a:cs typeface="Open Sans"/>
                <a:sym typeface="Open Sans"/>
              </a:endParaRPr>
            </a:p>
            <a:p>
              <a:pPr marL="0" lvl="0" indent="0" algn="ctr">
                <a:lnSpc>
                  <a:spcPts val="1953"/>
                </a:lnSpc>
                <a:spcBef>
                  <a:spcPct val="0"/>
                </a:spcBef>
              </a:pPr>
              <a:r>
                <a:rPr lang="en-US" sz="2170" u="none" strike="noStrike" dirty="0">
                  <a:solidFill>
                    <a:srgbClr val="FFFFFF"/>
                  </a:solidFill>
                  <a:latin typeface="Open Sans"/>
                  <a:ea typeface="Open Sans"/>
                  <a:cs typeface="Open Sans"/>
                  <a:sym typeface="Open Sans"/>
                </a:rPr>
                <a:t>Information: +48 61 850 87 77</a:t>
              </a:r>
            </a:p>
            <a:p>
              <a:pPr marL="0" lvl="0" indent="0" algn="ctr">
                <a:lnSpc>
                  <a:spcPts val="1953"/>
                </a:lnSpc>
                <a:spcBef>
                  <a:spcPct val="0"/>
                </a:spcBef>
              </a:pPr>
              <a:endParaRPr lang="en-US" sz="2170" u="none" strike="noStrike" dirty="0">
                <a:solidFill>
                  <a:srgbClr val="FFFFFF"/>
                </a:solidFill>
                <a:latin typeface="Open Sans"/>
                <a:ea typeface="Open Sans"/>
                <a:cs typeface="Open Sans"/>
                <a:sym typeface="Open Sans"/>
              </a:endParaRPr>
            </a:p>
            <a:p>
              <a:pPr marL="0" lvl="0" indent="0" algn="ctr">
                <a:lnSpc>
                  <a:spcPts val="1953"/>
                </a:lnSpc>
                <a:spcBef>
                  <a:spcPct val="0"/>
                </a:spcBef>
              </a:pPr>
              <a:r>
                <a:rPr lang="en-US" sz="2170" u="none" strike="noStrike" dirty="0">
                  <a:solidFill>
                    <a:srgbClr val="FFFFFF"/>
                  </a:solidFill>
                  <a:latin typeface="Open Sans"/>
                  <a:ea typeface="Open Sans"/>
                  <a:cs typeface="Open Sans"/>
                  <a:sym typeface="Open Sans"/>
                </a:rPr>
                <a:t>Website: </a:t>
              </a:r>
              <a:r>
                <a:rPr lang="en-US" sz="2170" u="sng" strike="noStrike" dirty="0">
                  <a:solidFill>
                    <a:schemeClr val="bg1"/>
                  </a:solidFill>
                  <a:latin typeface="Open Sans"/>
                  <a:ea typeface="Open Sans"/>
                  <a:cs typeface="Open Sans"/>
                  <a:sym typeface="Open Sans"/>
                  <a:hlinkClick r:id="rId6" tooltip="http://www.migrant.poznan.uw.gov.pl">
                    <a:extLst>
                      <a:ext uri="{A12FA001-AC4F-418D-AE19-62706E023703}">
                        <ahyp:hlinkClr xmlns:ahyp="http://schemas.microsoft.com/office/drawing/2018/hyperlinkcolor" val="tx"/>
                      </a:ext>
                    </a:extLst>
                  </a:hlinkClick>
                </a:rPr>
                <a:t>www.migrant.poznan.uw.gov.pl</a:t>
              </a:r>
            </a:p>
            <a:p>
              <a:pPr marL="0" lvl="0" indent="0" algn="ctr">
                <a:lnSpc>
                  <a:spcPts val="1953"/>
                </a:lnSpc>
                <a:spcBef>
                  <a:spcPct val="0"/>
                </a:spcBef>
              </a:pPr>
              <a:endParaRPr lang="en-US" sz="2170" u="sng" strike="noStrike" dirty="0">
                <a:solidFill>
                  <a:srgbClr val="FFFFFF"/>
                </a:solidFill>
                <a:latin typeface="Open Sans"/>
                <a:ea typeface="Open Sans"/>
                <a:cs typeface="Open Sans"/>
                <a:sym typeface="Open Sans"/>
                <a:hlinkClick r:id="rId6" tooltip="http://www.migrant.poznan.uw.gov.pl">
                  <a:extLst>
                    <a:ext uri="{A12FA001-AC4F-418D-AE19-62706E023703}">
                      <ahyp:hlinkClr xmlns:ahyp="http://schemas.microsoft.com/office/drawing/2018/hyperlinkcolor" val="tx"/>
                    </a:ext>
                  </a:extLst>
                </a:hlinkClick>
              </a:endParaRPr>
            </a:p>
            <a:p>
              <a:pPr marL="0" lvl="0" indent="0" algn="ctr">
                <a:lnSpc>
                  <a:spcPts val="1953"/>
                </a:lnSpc>
                <a:spcBef>
                  <a:spcPct val="0"/>
                </a:spcBef>
              </a:pPr>
              <a:r>
                <a:rPr lang="en-US" sz="2170" u="none" strike="noStrike" dirty="0">
                  <a:solidFill>
                    <a:srgbClr val="FFFFFF"/>
                  </a:solidFill>
                  <a:latin typeface="Open Sans"/>
                  <a:ea typeface="Open Sans"/>
                  <a:cs typeface="Open Sans"/>
                  <a:sym typeface="Open Sans"/>
                </a:rPr>
                <a:t> </a:t>
              </a:r>
            </a:p>
            <a:p>
              <a:pPr marL="0" lvl="0" indent="0" algn="ctr">
                <a:lnSpc>
                  <a:spcPts val="1953"/>
                </a:lnSpc>
                <a:spcBef>
                  <a:spcPct val="0"/>
                </a:spcBef>
              </a:pPr>
              <a:r>
                <a:rPr lang="en-US" sz="2170" b="1" u="none" strike="noStrike" dirty="0">
                  <a:solidFill>
                    <a:srgbClr val="FFFFFF"/>
                  </a:solidFill>
                  <a:latin typeface="Open Sans Bold"/>
                  <a:ea typeface="Open Sans Bold"/>
                  <a:cs typeface="Open Sans Bold"/>
                  <a:sym typeface="Open Sans Bold"/>
                </a:rPr>
                <a:t>WSC CONTACT portal </a:t>
              </a:r>
            </a:p>
            <a:p>
              <a:pPr marL="0" lvl="0" indent="0" algn="ctr">
                <a:lnSpc>
                  <a:spcPts val="1863"/>
                </a:lnSpc>
                <a:spcBef>
                  <a:spcPct val="0"/>
                </a:spcBef>
              </a:pPr>
              <a:endParaRPr lang="en-US" sz="2170" b="1" u="none" strike="noStrike" dirty="0">
                <a:solidFill>
                  <a:srgbClr val="FFFFFF"/>
                </a:solidFill>
                <a:latin typeface="Open Sans Bold"/>
                <a:ea typeface="Open Sans Bold"/>
                <a:cs typeface="Open Sans Bold"/>
                <a:sym typeface="Open Sans Bold"/>
              </a:endParaRPr>
            </a:p>
          </p:txBody>
        </p:sp>
        <p:sp>
          <p:nvSpPr>
            <p:cNvPr id="8" name="TextBox 8"/>
            <p:cNvSpPr txBox="1"/>
            <p:nvPr/>
          </p:nvSpPr>
          <p:spPr>
            <a:xfrm>
              <a:off x="0" y="4173646"/>
              <a:ext cx="8136167" cy="2378160"/>
            </a:xfrm>
            <a:prstGeom prst="rect">
              <a:avLst/>
            </a:prstGeom>
          </p:spPr>
          <p:txBody>
            <a:bodyPr lIns="0" tIns="0" rIns="0" bIns="0" rtlCol="0" anchor="t">
              <a:spAutoFit/>
            </a:bodyPr>
            <a:lstStyle/>
            <a:p>
              <a:pPr algn="ctr">
                <a:lnSpc>
                  <a:spcPts val="2781"/>
                </a:lnSpc>
              </a:pPr>
              <a:r>
                <a:rPr lang="en-US" sz="2599" dirty="0">
                  <a:solidFill>
                    <a:srgbClr val="FFFFFF"/>
                  </a:solidFill>
                  <a:latin typeface="Open Sans"/>
                  <a:ea typeface="Open Sans"/>
                  <a:cs typeface="Open Sans"/>
                  <a:sym typeface="Open Sans"/>
                </a:rPr>
                <a:t>Office hours:</a:t>
              </a:r>
            </a:p>
            <a:p>
              <a:pPr algn="ctr">
                <a:lnSpc>
                  <a:spcPts val="2781"/>
                </a:lnSpc>
              </a:pPr>
              <a:endParaRPr lang="en-US" sz="2599" dirty="0">
                <a:solidFill>
                  <a:srgbClr val="FFFFFF"/>
                </a:solidFill>
                <a:latin typeface="Open Sans"/>
                <a:ea typeface="Open Sans"/>
                <a:cs typeface="Open Sans"/>
                <a:sym typeface="Open Sans"/>
              </a:endParaRPr>
            </a:p>
            <a:p>
              <a:pPr algn="ctr">
                <a:lnSpc>
                  <a:spcPts val="2781"/>
                </a:lnSpc>
              </a:pPr>
              <a:r>
                <a:rPr lang="en-US" sz="2599" dirty="0">
                  <a:solidFill>
                    <a:srgbClr val="FFFFFF"/>
                  </a:solidFill>
                  <a:latin typeface="Open Sans"/>
                  <a:ea typeface="Open Sans"/>
                  <a:cs typeface="Open Sans"/>
                  <a:sym typeface="Open Sans"/>
                </a:rPr>
                <a:t>Mon:       9:30-6:00pm</a:t>
              </a:r>
            </a:p>
            <a:p>
              <a:pPr algn="ctr">
                <a:lnSpc>
                  <a:spcPts val="2781"/>
                </a:lnSpc>
              </a:pPr>
              <a:r>
                <a:rPr lang="en-US" sz="2599" dirty="0">
                  <a:solidFill>
                    <a:srgbClr val="FFFFFF"/>
                  </a:solidFill>
                  <a:latin typeface="Open Sans"/>
                  <a:ea typeface="Open Sans"/>
                  <a:cs typeface="Open Sans"/>
                  <a:sym typeface="Open Sans"/>
                </a:rPr>
                <a:t>Tue-Fri:   8:15-3:15pm</a:t>
              </a:r>
            </a:p>
            <a:p>
              <a:pPr marL="0" lvl="0" indent="0" algn="r">
                <a:lnSpc>
                  <a:spcPts val="2781"/>
                </a:lnSpc>
              </a:pPr>
              <a:endParaRPr lang="en-US" sz="2599" dirty="0">
                <a:solidFill>
                  <a:srgbClr val="FFFFFF"/>
                </a:solidFill>
                <a:latin typeface="Open Sans"/>
                <a:ea typeface="Open Sans"/>
                <a:cs typeface="Open Sans"/>
                <a:sym typeface="Open Sans"/>
              </a:endParaRPr>
            </a:p>
          </p:txBody>
        </p:sp>
        <p:sp>
          <p:nvSpPr>
            <p:cNvPr id="9" name="TextBox 9"/>
            <p:cNvSpPr txBox="1"/>
            <p:nvPr/>
          </p:nvSpPr>
          <p:spPr>
            <a:xfrm>
              <a:off x="15869445" y="525019"/>
              <a:ext cx="8136167" cy="3137958"/>
            </a:xfrm>
            <a:prstGeom prst="rect">
              <a:avLst/>
            </a:prstGeom>
          </p:spPr>
          <p:txBody>
            <a:bodyPr lIns="0" tIns="0" rIns="0" bIns="0" rtlCol="0" anchor="t">
              <a:spAutoFit/>
            </a:bodyPr>
            <a:lstStyle/>
            <a:p>
              <a:pPr marL="0" lvl="0" indent="0" algn="l">
                <a:lnSpc>
                  <a:spcPts val="2674"/>
                </a:lnSpc>
              </a:pPr>
              <a:r>
                <a:rPr lang="en-US" sz="2499">
                  <a:solidFill>
                    <a:srgbClr val="FFFFFF"/>
                  </a:solidFill>
                  <a:latin typeface="Open Sans"/>
                  <a:ea typeface="Open Sans"/>
                  <a:cs typeface="Open Sans"/>
                  <a:sym typeface="Open Sans"/>
                </a:rPr>
                <a:t>Submittio</a:t>
              </a:r>
              <a:r>
                <a:rPr lang="en-US" sz="2499" u="none" strike="noStrike">
                  <a:solidFill>
                    <a:srgbClr val="FFFFFF"/>
                  </a:solidFill>
                  <a:latin typeface="Open Sans"/>
                  <a:ea typeface="Open Sans"/>
                  <a:cs typeface="Open Sans"/>
                  <a:sym typeface="Open Sans"/>
                </a:rPr>
                <a:t>n Point hours: </a:t>
              </a:r>
            </a:p>
            <a:p>
              <a:pPr marL="0" lvl="0" indent="0" algn="l">
                <a:lnSpc>
                  <a:spcPts val="2674"/>
                </a:lnSpc>
              </a:pPr>
              <a:r>
                <a:rPr lang="en-US" sz="2499" u="none" strike="noStrike">
                  <a:solidFill>
                    <a:srgbClr val="FFFFFF"/>
                  </a:solidFill>
                  <a:latin typeface="Open Sans"/>
                  <a:ea typeface="Open Sans"/>
                  <a:cs typeface="Open Sans"/>
                  <a:sym typeface="Open Sans"/>
                </a:rPr>
                <a:t>           Mon-Fri    8:15am - 3:15pm</a:t>
              </a:r>
            </a:p>
            <a:p>
              <a:pPr marL="0" lvl="0" indent="0" algn="l">
                <a:lnSpc>
                  <a:spcPts val="2674"/>
                </a:lnSpc>
              </a:pPr>
              <a:endParaRPr lang="en-US" sz="2499" u="none" strike="noStrike">
                <a:solidFill>
                  <a:srgbClr val="FFFFFF"/>
                </a:solidFill>
                <a:latin typeface="Open Sans"/>
                <a:ea typeface="Open Sans"/>
                <a:cs typeface="Open Sans"/>
                <a:sym typeface="Open Sans"/>
              </a:endParaRPr>
            </a:p>
            <a:p>
              <a:pPr marL="0" lvl="0" indent="0" algn="l">
                <a:lnSpc>
                  <a:spcPts val="2674"/>
                </a:lnSpc>
              </a:pPr>
              <a:r>
                <a:rPr lang="en-US" sz="2499" u="none" strike="noStrike">
                  <a:solidFill>
                    <a:srgbClr val="FFFFFF"/>
                  </a:solidFill>
                  <a:latin typeface="Open Sans"/>
                  <a:ea typeface="Open Sans"/>
                  <a:cs typeface="Open Sans"/>
                  <a:sym typeface="Open Sans"/>
                </a:rPr>
                <a:t>Information Point hours: </a:t>
              </a:r>
            </a:p>
            <a:p>
              <a:pPr marL="0" lvl="0" indent="0" algn="l">
                <a:lnSpc>
                  <a:spcPts val="2674"/>
                </a:lnSpc>
              </a:pPr>
              <a:r>
                <a:rPr lang="en-US" sz="2499" u="none" strike="noStrike">
                  <a:solidFill>
                    <a:srgbClr val="FFFFFF"/>
                  </a:solidFill>
                  <a:latin typeface="Open Sans"/>
                  <a:ea typeface="Open Sans"/>
                  <a:cs typeface="Open Sans"/>
                  <a:sym typeface="Open Sans"/>
                </a:rPr>
                <a:t>           Mon:       10:30am - 6:00pm</a:t>
              </a:r>
            </a:p>
            <a:p>
              <a:pPr marL="0" lvl="0" indent="0" algn="l">
                <a:lnSpc>
                  <a:spcPts val="2674"/>
                </a:lnSpc>
              </a:pPr>
              <a:r>
                <a:rPr lang="en-US" sz="2499" u="none" strike="noStrike">
                  <a:solidFill>
                    <a:srgbClr val="FFFFFF"/>
                  </a:solidFill>
                  <a:latin typeface="Open Sans"/>
                  <a:ea typeface="Open Sans"/>
                  <a:cs typeface="Open Sans"/>
                  <a:sym typeface="Open Sans"/>
                </a:rPr>
                <a:t>           Tue-Fri:    8:15-3:15pm</a:t>
              </a:r>
            </a:p>
            <a:p>
              <a:pPr marL="0" lvl="0" indent="0" algn="l">
                <a:lnSpc>
                  <a:spcPts val="2674"/>
                </a:lnSpc>
              </a:pPr>
              <a:endParaRPr lang="en-US" sz="2499" u="none" strike="noStrike">
                <a:solidFill>
                  <a:srgbClr val="FFFFFF"/>
                </a:solidFill>
                <a:latin typeface="Open Sans"/>
                <a:ea typeface="Open Sans"/>
                <a:cs typeface="Open Sans"/>
                <a:sym typeface="Open Sans"/>
              </a:endParaRPr>
            </a:p>
          </p:txBody>
        </p:sp>
        <p:sp>
          <p:nvSpPr>
            <p:cNvPr id="10" name="TextBox 10"/>
            <p:cNvSpPr txBox="1"/>
            <p:nvPr/>
          </p:nvSpPr>
          <p:spPr>
            <a:xfrm>
              <a:off x="15102837" y="4173646"/>
              <a:ext cx="8136167" cy="2930711"/>
            </a:xfrm>
            <a:prstGeom prst="rect">
              <a:avLst/>
            </a:prstGeom>
          </p:spPr>
          <p:txBody>
            <a:bodyPr lIns="0" tIns="0" rIns="0" bIns="0" rtlCol="0" anchor="t">
              <a:spAutoFit/>
            </a:bodyPr>
            <a:lstStyle/>
            <a:p>
              <a:pPr algn="l">
                <a:lnSpc>
                  <a:spcPts val="2674"/>
                </a:lnSpc>
              </a:pPr>
              <a:r>
                <a:rPr lang="en-US" sz="2499" b="1">
                  <a:solidFill>
                    <a:srgbClr val="FFFFFF"/>
                  </a:solidFill>
                  <a:latin typeface="Open Sans Bold"/>
                  <a:ea typeface="Open Sans Bold"/>
                  <a:cs typeface="Open Sans Bold"/>
                  <a:sym typeface="Open Sans Bold"/>
                </a:rPr>
                <a:t>AMU Welcome Center</a:t>
              </a:r>
            </a:p>
            <a:p>
              <a:pPr marL="0" lvl="0" indent="0" algn="l">
                <a:lnSpc>
                  <a:spcPts val="2674"/>
                </a:lnSpc>
              </a:pPr>
              <a:r>
                <a:rPr lang="en-US" sz="2499">
                  <a:solidFill>
                    <a:srgbClr val="FFFFFF"/>
                  </a:solidFill>
                  <a:latin typeface="Open Sans"/>
                  <a:ea typeface="Open Sans"/>
                  <a:cs typeface="Open Sans"/>
                  <a:sym typeface="Open Sans"/>
                </a:rPr>
                <a:t>Immig</a:t>
              </a:r>
              <a:r>
                <a:rPr lang="en-US" sz="2499" u="none" strike="noStrike">
                  <a:solidFill>
                    <a:srgbClr val="FFFFFF"/>
                  </a:solidFill>
                  <a:latin typeface="Open Sans"/>
                  <a:ea typeface="Open Sans"/>
                  <a:cs typeface="Open Sans"/>
                  <a:sym typeface="Open Sans"/>
                </a:rPr>
                <a:t>ration Consulting Point at</a:t>
              </a:r>
              <a:r>
                <a:rPr lang="en-US" sz="2499" b="1" u="none" strike="noStrike">
                  <a:solidFill>
                    <a:srgbClr val="FFFFFF"/>
                  </a:solidFill>
                  <a:latin typeface="Open Sans Bold"/>
                  <a:ea typeface="Open Sans Bold"/>
                  <a:cs typeface="Open Sans Bold"/>
                  <a:sym typeface="Open Sans Bold"/>
                </a:rPr>
                <a:t> </a:t>
              </a:r>
            </a:p>
            <a:p>
              <a:pPr marL="0" lvl="0" indent="0" algn="l">
                <a:lnSpc>
                  <a:spcPts val="2674"/>
                </a:lnSpc>
              </a:pPr>
              <a:r>
                <a:rPr lang="en-US" sz="2499" u="none" strike="noStrike">
                  <a:solidFill>
                    <a:srgbClr val="FFFFFF"/>
                  </a:solidFill>
                  <a:latin typeface="Open Sans"/>
                  <a:ea typeface="Open Sans"/>
                  <a:cs typeface="Open Sans"/>
                  <a:sym typeface="Open Sans"/>
                </a:rPr>
                <a:t>(Św. Marcin 78 Street,Poznań):</a:t>
              </a:r>
            </a:p>
            <a:p>
              <a:pPr marL="0" lvl="0" indent="0" algn="l">
                <a:lnSpc>
                  <a:spcPts val="2674"/>
                </a:lnSpc>
              </a:pPr>
              <a:endParaRPr lang="en-US" sz="2499" u="none" strike="noStrike">
                <a:solidFill>
                  <a:srgbClr val="FFFFFF"/>
                </a:solidFill>
                <a:latin typeface="Open Sans"/>
                <a:ea typeface="Open Sans"/>
                <a:cs typeface="Open Sans"/>
                <a:sym typeface="Open Sans"/>
              </a:endParaRPr>
            </a:p>
            <a:p>
              <a:pPr marL="0" lvl="0" indent="0" algn="l">
                <a:lnSpc>
                  <a:spcPts val="3210"/>
                </a:lnSpc>
              </a:pPr>
              <a:r>
                <a:rPr lang="en-US" sz="3000" u="none" strike="noStrike">
                  <a:solidFill>
                    <a:srgbClr val="FFFFFF"/>
                  </a:solidFill>
                  <a:latin typeface="Open Sans"/>
                  <a:ea typeface="Open Sans"/>
                  <a:cs typeface="Open Sans"/>
                  <a:sym typeface="Open Sans"/>
                </a:rPr>
                <a:t>Wed:        8:00am-4:00pm</a:t>
              </a:r>
            </a:p>
            <a:p>
              <a:pPr marL="0" lvl="0" indent="0" algn="l">
                <a:lnSpc>
                  <a:spcPts val="3516"/>
                </a:lnSpc>
              </a:pPr>
              <a:endParaRPr lang="en-US" sz="3000" u="none" strike="noStrike">
                <a:solidFill>
                  <a:srgbClr val="FFFFFF"/>
                </a:solidFill>
                <a:latin typeface="Open Sans"/>
                <a:ea typeface="Open Sans"/>
                <a:cs typeface="Open Sans"/>
                <a:sym typeface="Open Sans"/>
              </a:endParaRPr>
            </a:p>
          </p:txBody>
        </p:sp>
      </p:grpSp>
      <p:sp>
        <p:nvSpPr>
          <p:cNvPr id="11" name="AutoShape 11"/>
          <p:cNvSpPr/>
          <p:nvPr/>
        </p:nvSpPr>
        <p:spPr>
          <a:xfrm flipH="1">
            <a:off x="12423071" y="5647788"/>
            <a:ext cx="4197845" cy="0"/>
          </a:xfrm>
          <a:prstGeom prst="line">
            <a:avLst/>
          </a:prstGeom>
          <a:ln w="19050" cap="flat">
            <a:solidFill>
              <a:srgbClr val="A5A6A9"/>
            </a:solidFill>
            <a:prstDash val="solid"/>
            <a:headEnd type="none" w="sm" len="sm"/>
            <a:tailEnd type="none" w="sm" len="sm"/>
          </a:ln>
        </p:spPr>
      </p:sp>
      <p:sp>
        <p:nvSpPr>
          <p:cNvPr id="12" name="Freeform 12"/>
          <p:cNvSpPr/>
          <p:nvPr/>
        </p:nvSpPr>
        <p:spPr>
          <a:xfrm>
            <a:off x="15564403" y="647510"/>
            <a:ext cx="2535380" cy="2535380"/>
          </a:xfrm>
          <a:custGeom>
            <a:avLst/>
            <a:gdLst/>
            <a:ahLst/>
            <a:cxnLst/>
            <a:rect l="l" t="t" r="r" b="b"/>
            <a:pathLst>
              <a:path w="2535380" h="2535380">
                <a:moveTo>
                  <a:pt x="0" y="0"/>
                </a:moveTo>
                <a:lnTo>
                  <a:pt x="2535380" y="0"/>
                </a:lnTo>
                <a:lnTo>
                  <a:pt x="2535380" y="2535380"/>
                </a:lnTo>
                <a:lnTo>
                  <a:pt x="0" y="2535380"/>
                </a:lnTo>
                <a:lnTo>
                  <a:pt x="0" y="0"/>
                </a:lnTo>
                <a:close/>
              </a:path>
            </a:pathLst>
          </a:custGeom>
          <a:blipFill>
            <a:blip r:embed="rId7"/>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rot="-5400000" flipH="1" flipV="1">
            <a:off x="1192021" y="7644471"/>
            <a:ext cx="2030851" cy="4414894"/>
          </a:xfrm>
          <a:custGeom>
            <a:avLst/>
            <a:gdLst/>
            <a:ahLst/>
            <a:cxnLst/>
            <a:rect l="l" t="t" r="r" b="b"/>
            <a:pathLst>
              <a:path w="2030851" h="4414894">
                <a:moveTo>
                  <a:pt x="2030851" y="4414894"/>
                </a:moveTo>
                <a:lnTo>
                  <a:pt x="0" y="4414894"/>
                </a:lnTo>
                <a:lnTo>
                  <a:pt x="0" y="0"/>
                </a:lnTo>
                <a:lnTo>
                  <a:pt x="2030851" y="0"/>
                </a:lnTo>
                <a:lnTo>
                  <a:pt x="2030851" y="4414894"/>
                </a:lnTo>
                <a:close/>
              </a:path>
            </a:pathLst>
          </a:custGeom>
          <a:blipFill>
            <a:blip r:embed="rId3">
              <a:alphaModFix amt="78000"/>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5198640" y="4161236"/>
            <a:ext cx="7701114" cy="1520270"/>
          </a:xfrm>
          <a:prstGeom prst="rect">
            <a:avLst/>
          </a:prstGeom>
        </p:spPr>
        <p:txBody>
          <a:bodyPr lIns="0" tIns="0" rIns="0" bIns="0" rtlCol="0" anchor="t">
            <a:spAutoFit/>
          </a:bodyPr>
          <a:lstStyle/>
          <a:p>
            <a:pPr algn="ctr">
              <a:lnSpc>
                <a:spcPts val="11699"/>
              </a:lnSpc>
              <a:spcBef>
                <a:spcPct val="0"/>
              </a:spcBef>
            </a:pPr>
            <a:r>
              <a:rPr lang="en-US" sz="10833" b="1">
                <a:solidFill>
                  <a:srgbClr val="FDFFFF"/>
                </a:solidFill>
                <a:latin typeface="Open Sans Bold"/>
                <a:ea typeface="Open Sans Bold"/>
                <a:cs typeface="Open Sans Bold"/>
                <a:sym typeface="Open Sans Bold"/>
              </a:rPr>
              <a:t>thank you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1381</Words>
  <Application>Microsoft Office PowerPoint</Application>
  <PresentationFormat>Niestandardowy</PresentationFormat>
  <Paragraphs>236</Paragraphs>
  <Slides>19</Slides>
  <Notes>0</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19</vt:i4>
      </vt:variant>
    </vt:vector>
  </HeadingPairs>
  <TitlesOfParts>
    <vt:vector size="30" baseType="lpstr">
      <vt:lpstr>Calibri</vt:lpstr>
      <vt:lpstr>Asap</vt:lpstr>
      <vt:lpstr>Open Sans</vt:lpstr>
      <vt:lpstr>Asap Bold</vt:lpstr>
      <vt:lpstr>Canva Sans</vt:lpstr>
      <vt:lpstr>Inter Bold</vt:lpstr>
      <vt:lpstr>Canva Sans Bold</vt:lpstr>
      <vt:lpstr>Arial</vt:lpstr>
      <vt:lpstr>Open Sans Bold</vt:lpstr>
      <vt:lpstr>Roboto Bold</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STUDIA zezwolenie na pobyt czasowy</dc:title>
  <cp:lastModifiedBy>Ciesielczak Joanna</cp:lastModifiedBy>
  <cp:revision>18</cp:revision>
  <dcterms:created xsi:type="dcterms:W3CDTF">2006-08-16T00:00:00Z</dcterms:created>
  <dcterms:modified xsi:type="dcterms:W3CDTF">2026-09-09T09:28:28Z</dcterms:modified>
  <dc:identifier>DAHPddaYpp0</dc:identifier>
</cp:coreProperties>
</file>